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4">
  <p:sldMasterIdLst>
    <p:sldMasterId id="2147483648" r:id="rId1"/>
  </p:sldMasterIdLst>
  <p:notesMasterIdLst>
    <p:notesMasterId r:id="rId19"/>
  </p:notesMasterIdLst>
  <p:sldIdLst>
    <p:sldId id="256" r:id="rId2"/>
    <p:sldId id="276" r:id="rId3"/>
    <p:sldId id="259" r:id="rId4"/>
    <p:sldId id="260" r:id="rId5"/>
    <p:sldId id="261" r:id="rId6"/>
    <p:sldId id="262" r:id="rId7"/>
    <p:sldId id="278" r:id="rId8"/>
    <p:sldId id="264" r:id="rId9"/>
    <p:sldId id="265" r:id="rId10"/>
    <p:sldId id="266" r:id="rId11"/>
    <p:sldId id="267" r:id="rId12"/>
    <p:sldId id="275" r:id="rId13"/>
    <p:sldId id="270" r:id="rId14"/>
    <p:sldId id="271" r:id="rId15"/>
    <p:sldId id="272" r:id="rId16"/>
    <p:sldId id="273" r:id="rId17"/>
    <p:sldId id="26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okabakci\Desktop\EPS%202021\zaman%20&#231;izelgesi.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4399339658514423E-2"/>
          <c:y val="3.9426523297491037E-2"/>
          <c:w val="0.87774435881027235"/>
          <c:h val="0.92114695340501795"/>
        </c:manualLayout>
      </c:layout>
      <c:barChart>
        <c:barDir val="col"/>
        <c:grouping val="clustered"/>
        <c:varyColors val="0"/>
        <c:ser>
          <c:idx val="1"/>
          <c:order val="1"/>
          <c:tx>
            <c:strRef>
              <c:f>'Proje Zaman Çizelgesi'!$D$19</c:f>
              <c:strCache>
                <c:ptCount val="1"/>
                <c:pt idx="0">
                  <c:v>KONUM</c:v>
                </c:pt>
              </c:strCache>
            </c:strRef>
          </c:tx>
          <c:spPr>
            <a:noFill/>
          </c:spPr>
          <c:invertIfNegative val="0"/>
          <c:dLbls>
            <c:dLbl>
              <c:idx val="0"/>
              <c:layout>
                <c:manualLayout>
                  <c:x val="-1.2346319353737729E-17"/>
                  <c:y val="-4.1068820671032238E-18"/>
                </c:manualLayout>
              </c:layout>
              <c:dLblPos val="outEnd"/>
              <c:showLegendKey val="0"/>
              <c:showVal val="0"/>
              <c:showCatName val="1"/>
              <c:showSerName val="0"/>
              <c:showPercent val="0"/>
              <c:showBubbleSize val="0"/>
              <c:extLst>
                <c:ext xmlns:c15="http://schemas.microsoft.com/office/drawing/2012/chart" uri="{CE6537A1-D6FC-4f65-9D91-7224C49458BB}">
                  <c15:layout>
                    <c:manualLayout>
                      <c:w val="0.11206097854822998"/>
                      <c:h val="4.7831682330031315E-2"/>
                    </c:manualLayout>
                  </c15:layout>
                </c:ext>
                <c:ext xmlns:c16="http://schemas.microsoft.com/office/drawing/2014/chart" uri="{C3380CC4-5D6E-409C-BE32-E72D297353CC}">
                  <c16:uniqueId val="{00000000-4A6B-4882-9DF6-609B8BAFEA7F}"/>
                </c:ext>
              </c:extLst>
            </c:dLbl>
            <c:dLbl>
              <c:idx val="1"/>
              <c:layout>
                <c:manualLayout>
                  <c:x val="-2.1949012184422629E-17"/>
                  <c:y val="-4.1068820671032238E-18"/>
                </c:manualLayout>
              </c:layout>
              <c:dLblPos val="outEnd"/>
              <c:showLegendKey val="0"/>
              <c:showVal val="0"/>
              <c:showCatName val="1"/>
              <c:showSerName val="0"/>
              <c:showPercent val="0"/>
              <c:showBubbleSize val="0"/>
              <c:extLst>
                <c:ext xmlns:c15="http://schemas.microsoft.com/office/drawing/2012/chart" uri="{CE6537A1-D6FC-4f65-9D91-7224C49458BB}">
                  <c15:layout>
                    <c:manualLayout>
                      <c:w val="0.11206097854822998"/>
                      <c:h val="4.7831682330031315E-2"/>
                    </c:manualLayout>
                  </c15:layout>
                </c:ext>
                <c:ext xmlns:c16="http://schemas.microsoft.com/office/drawing/2014/chart" uri="{C3380CC4-5D6E-409C-BE32-E72D297353CC}">
                  <c16:uniqueId val="{00000001-4A6B-4882-9DF6-609B8BAFEA7F}"/>
                </c:ext>
              </c:extLst>
            </c:dLbl>
            <c:dLbl>
              <c:idx val="2"/>
              <c:layout>
                <c:manualLayout>
                  <c:x val="-2.1949012184422629E-17"/>
                  <c:y val="4.1068820671032238E-18"/>
                </c:manualLayout>
              </c:layout>
              <c:dLblPos val="outEnd"/>
              <c:showLegendKey val="0"/>
              <c:showVal val="0"/>
              <c:showCatName val="1"/>
              <c:showSerName val="0"/>
              <c:showPercent val="0"/>
              <c:showBubbleSize val="0"/>
              <c:extLst>
                <c:ext xmlns:c15="http://schemas.microsoft.com/office/drawing/2012/chart" uri="{CE6537A1-D6FC-4f65-9D91-7224C49458BB}">
                  <c15:layout>
                    <c:manualLayout>
                      <c:w val="0.11206097854822998"/>
                      <c:h val="4.7831682330031315E-2"/>
                    </c:manualLayout>
                  </c15:layout>
                </c:ext>
                <c:ext xmlns:c16="http://schemas.microsoft.com/office/drawing/2014/chart" uri="{C3380CC4-5D6E-409C-BE32-E72D297353CC}">
                  <c16:uniqueId val="{00000002-4A6B-4882-9DF6-609B8BAFEA7F}"/>
                </c:ext>
              </c:extLst>
            </c:dLbl>
            <c:dLbl>
              <c:idx val="3"/>
              <c:layout>
                <c:manualLayout>
                  <c:x val="-1.0974506092211315E-17"/>
                  <c:y val="-4.1068820671032238E-18"/>
                </c:manualLayout>
              </c:layout>
              <c:dLblPos val="outEnd"/>
              <c:showLegendKey val="0"/>
              <c:showVal val="0"/>
              <c:showCatName val="1"/>
              <c:showSerName val="0"/>
              <c:showPercent val="0"/>
              <c:showBubbleSize val="0"/>
              <c:extLst>
                <c:ext xmlns:c15="http://schemas.microsoft.com/office/drawing/2012/chart" uri="{CE6537A1-D6FC-4f65-9D91-7224C49458BB}">
                  <c15:layout>
                    <c:manualLayout>
                      <c:w val="0.11206097854822998"/>
                      <c:h val="4.7831682330031315E-2"/>
                    </c:manualLayout>
                  </c15:layout>
                </c:ext>
                <c:ext xmlns:c16="http://schemas.microsoft.com/office/drawing/2014/chart" uri="{C3380CC4-5D6E-409C-BE32-E72D297353CC}">
                  <c16:uniqueId val="{00000003-4A6B-4882-9DF6-609B8BAFEA7F}"/>
                </c:ext>
              </c:extLst>
            </c:dLbl>
            <c:dLbl>
              <c:idx val="4"/>
              <c:layout>
                <c:manualLayout>
                  <c:x val="-1.0974506092211315E-17"/>
                  <c:y val="4.1068820671032238E-18"/>
                </c:manualLayout>
              </c:layout>
              <c:dLblPos val="outEnd"/>
              <c:showLegendKey val="0"/>
              <c:showVal val="0"/>
              <c:showCatName val="1"/>
              <c:showSerName val="0"/>
              <c:showPercent val="0"/>
              <c:showBubbleSize val="0"/>
              <c:extLst>
                <c:ext xmlns:c15="http://schemas.microsoft.com/office/drawing/2012/chart" uri="{CE6537A1-D6FC-4f65-9D91-7224C49458BB}">
                  <c15:layout>
                    <c:manualLayout>
                      <c:w val="0.11206097854822998"/>
                      <c:h val="4.7831682330031315E-2"/>
                    </c:manualLayout>
                  </c15:layout>
                </c:ext>
                <c:ext xmlns:c16="http://schemas.microsoft.com/office/drawing/2014/chart" uri="{C3380CC4-5D6E-409C-BE32-E72D297353CC}">
                  <c16:uniqueId val="{00000004-4A6B-4882-9DF6-609B8BAFEA7F}"/>
                </c:ext>
              </c:extLst>
            </c:dLbl>
            <c:dLbl>
              <c:idx val="5"/>
              <c:layout>
                <c:manualLayout>
                  <c:x val="-1.0974506092211315E-17"/>
                  <c:y val="-4.1068820671032238E-18"/>
                </c:manualLayout>
              </c:layout>
              <c:dLblPos val="outEnd"/>
              <c:showLegendKey val="0"/>
              <c:showVal val="0"/>
              <c:showCatName val="1"/>
              <c:showSerName val="0"/>
              <c:showPercent val="0"/>
              <c:showBubbleSize val="0"/>
              <c:extLst>
                <c:ext xmlns:c15="http://schemas.microsoft.com/office/drawing/2012/chart" uri="{CE6537A1-D6FC-4f65-9D91-7224C49458BB}">
                  <c15:layout>
                    <c:manualLayout>
                      <c:w val="0.11206097854822998"/>
                      <c:h val="4.7831682330031315E-2"/>
                    </c:manualLayout>
                  </c15:layout>
                </c:ext>
                <c:ext xmlns:c16="http://schemas.microsoft.com/office/drawing/2014/chart" uri="{C3380CC4-5D6E-409C-BE32-E72D297353CC}">
                  <c16:uniqueId val="{00000005-4A6B-4882-9DF6-609B8BAFEA7F}"/>
                </c:ext>
              </c:extLst>
            </c:dLbl>
            <c:dLbl>
              <c:idx val="6"/>
              <c:layout>
                <c:manualLayout>
                  <c:x val="-1.0974506092211315E-17"/>
                  <c:y val="4.1068820671032238E-18"/>
                </c:manualLayout>
              </c:layout>
              <c:dLblPos val="outEnd"/>
              <c:showLegendKey val="0"/>
              <c:showVal val="0"/>
              <c:showCatName val="1"/>
              <c:showSerName val="0"/>
              <c:showPercent val="0"/>
              <c:showBubbleSize val="0"/>
              <c:extLst>
                <c:ext xmlns:c15="http://schemas.microsoft.com/office/drawing/2012/chart" uri="{CE6537A1-D6FC-4f65-9D91-7224C49458BB}">
                  <c15:layout>
                    <c:manualLayout>
                      <c:w val="0.11206097854822998"/>
                      <c:h val="4.7831682330031315E-2"/>
                    </c:manualLayout>
                  </c15:layout>
                </c:ext>
                <c:ext xmlns:c16="http://schemas.microsoft.com/office/drawing/2014/chart" uri="{C3380CC4-5D6E-409C-BE32-E72D297353CC}">
                  <c16:uniqueId val="{00000006-4A6B-4882-9DF6-609B8BAFEA7F}"/>
                </c:ext>
              </c:extLst>
            </c:dLbl>
            <c:dLbl>
              <c:idx val="7"/>
              <c:layout>
                <c:manualLayout>
                  <c:x val="-1.0974506092211315E-17"/>
                  <c:y val="-4.1068820671032238E-18"/>
                </c:manualLayout>
              </c:layout>
              <c:dLblPos val="outEnd"/>
              <c:showLegendKey val="0"/>
              <c:showVal val="0"/>
              <c:showCatName val="1"/>
              <c:showSerName val="0"/>
              <c:showPercent val="0"/>
              <c:showBubbleSize val="0"/>
              <c:extLst>
                <c:ext xmlns:c15="http://schemas.microsoft.com/office/drawing/2012/chart" uri="{CE6537A1-D6FC-4f65-9D91-7224C49458BB}">
                  <c15:layout>
                    <c:manualLayout>
                      <c:w val="0.11206097854822998"/>
                      <c:h val="4.7831682330031315E-2"/>
                    </c:manualLayout>
                  </c15:layout>
                </c:ext>
                <c:ext xmlns:c16="http://schemas.microsoft.com/office/drawing/2014/chart" uri="{C3380CC4-5D6E-409C-BE32-E72D297353CC}">
                  <c16:uniqueId val="{00000007-4A6B-4882-9DF6-609B8BAFEA7F}"/>
                </c:ext>
              </c:extLst>
            </c:dLbl>
            <c:dLbl>
              <c:idx val="8"/>
              <c:layout>
                <c:manualLayout>
                  <c:x val="-1.0974506092211315E-17"/>
                  <c:y val="4.1068820671032238E-18"/>
                </c:manualLayout>
              </c:layout>
              <c:dLblPos val="outEnd"/>
              <c:showLegendKey val="0"/>
              <c:showVal val="0"/>
              <c:showCatName val="1"/>
              <c:showSerName val="0"/>
              <c:showPercent val="0"/>
              <c:showBubbleSize val="0"/>
              <c:extLst>
                <c:ext xmlns:c15="http://schemas.microsoft.com/office/drawing/2012/chart" uri="{CE6537A1-D6FC-4f65-9D91-7224C49458BB}">
                  <c15:layout>
                    <c:manualLayout>
                      <c:w val="0.11206097854822998"/>
                      <c:h val="4.7831682330031315E-2"/>
                    </c:manualLayout>
                  </c15:layout>
                </c:ext>
                <c:ext xmlns:c16="http://schemas.microsoft.com/office/drawing/2014/chart" uri="{C3380CC4-5D6E-409C-BE32-E72D297353CC}">
                  <c16:uniqueId val="{00000008-4A6B-4882-9DF6-609B8BAFEA7F}"/>
                </c:ext>
              </c:extLst>
            </c:dLbl>
            <c:dLbl>
              <c:idx val="9"/>
              <c:layout>
                <c:manualLayout>
                  <c:x val="-1.0974506092211315E-17"/>
                  <c:y val="-4.1068820671032238E-18"/>
                </c:manualLayout>
              </c:layout>
              <c:dLblPos val="outEnd"/>
              <c:showLegendKey val="0"/>
              <c:showVal val="0"/>
              <c:showCatName val="1"/>
              <c:showSerName val="0"/>
              <c:showPercent val="0"/>
              <c:showBubbleSize val="0"/>
              <c:extLst>
                <c:ext xmlns:c15="http://schemas.microsoft.com/office/drawing/2012/chart" uri="{CE6537A1-D6FC-4f65-9D91-7224C49458BB}">
                  <c15:layout>
                    <c:manualLayout>
                      <c:w val="0.11206097854822998"/>
                      <c:h val="4.7831682330031315E-2"/>
                    </c:manualLayout>
                  </c15:layout>
                </c:ext>
                <c:ext xmlns:c16="http://schemas.microsoft.com/office/drawing/2014/chart" uri="{C3380CC4-5D6E-409C-BE32-E72D297353CC}">
                  <c16:uniqueId val="{00000009-4A6B-4882-9DF6-609B8BAFEA7F}"/>
                </c:ext>
              </c:extLst>
            </c:dLbl>
            <c:dLbl>
              <c:idx val="10"/>
              <c:layout>
                <c:manualLayout>
                  <c:x val="2.9926999272818161E-3"/>
                  <c:y val="-1.7921146953404972E-3"/>
                </c:manualLayout>
              </c:layout>
              <c:dLblPos val="outEnd"/>
              <c:showLegendKey val="0"/>
              <c:showVal val="0"/>
              <c:showCatName val="1"/>
              <c:showSerName val="0"/>
              <c:showPercent val="0"/>
              <c:showBubbleSize val="0"/>
              <c:extLst>
                <c:ext xmlns:c15="http://schemas.microsoft.com/office/drawing/2012/chart" uri="{CE6537A1-D6FC-4f65-9D91-7224C49458BB}">
                  <c15:layout>
                    <c:manualLayout>
                      <c:w val="0.11804637840279399"/>
                      <c:h val="4.4247452939350312E-2"/>
                    </c:manualLayout>
                  </c15:layout>
                </c:ext>
                <c:ext xmlns:c16="http://schemas.microsoft.com/office/drawing/2014/chart" uri="{C3380CC4-5D6E-409C-BE32-E72D297353CC}">
                  <c16:uniqueId val="{0000000A-4A6B-4882-9DF6-609B8BAFEA7F}"/>
                </c:ext>
              </c:extLst>
            </c:dLbl>
            <c:dLbl>
              <c:idx val="11"/>
              <c:layout>
                <c:manualLayout>
                  <c:x val="-1.0974506092211315E-17"/>
                  <c:y val="-4.1068820671032238E-18"/>
                </c:manualLayout>
              </c:layout>
              <c:dLblPos val="outEnd"/>
              <c:showLegendKey val="0"/>
              <c:showVal val="0"/>
              <c:showCatName val="1"/>
              <c:showSerName val="0"/>
              <c:showPercent val="0"/>
              <c:showBubbleSize val="0"/>
              <c:extLst>
                <c:ext xmlns:c15="http://schemas.microsoft.com/office/drawing/2012/chart" uri="{CE6537A1-D6FC-4f65-9D91-7224C49458BB}">
                  <c15:layout>
                    <c:manualLayout>
                      <c:w val="0.11206097854822998"/>
                      <c:h val="4.7831682330031315E-2"/>
                    </c:manualLayout>
                  </c15:layout>
                </c:ext>
                <c:ext xmlns:c16="http://schemas.microsoft.com/office/drawing/2014/chart" uri="{C3380CC4-5D6E-409C-BE32-E72D297353CC}">
                  <c16:uniqueId val="{0000000B-4A6B-4882-9DF6-609B8BAFEA7F}"/>
                </c:ext>
              </c:extLst>
            </c:dLbl>
            <c:spPr>
              <a:solidFill>
                <a:schemeClr val="bg2"/>
              </a:solidFill>
              <a:ln>
                <a:noFill/>
              </a:ln>
              <a:effectLst/>
            </c:spPr>
            <c:txPr>
              <a:bodyPr vertOverflow="overflow" horzOverflow="overflow" wrap="square" lIns="38100" tIns="19050" rIns="38100" bIns="19050" anchor="ctr">
                <a:noAutofit/>
              </a:bodyPr>
              <a:lstStyle/>
              <a:p>
                <a:pPr>
                  <a:defRPr sz="900" cap="all" spc="10" baseline="0">
                    <a:solidFill>
                      <a:schemeClr val="accent2"/>
                    </a:solidFill>
                  </a:defRPr>
                </a:pPr>
                <a:endParaRPr lang="tr-TR"/>
              </a:p>
            </c:txPr>
            <c:dLblPos val="outEnd"/>
            <c:showLegendKey val="0"/>
            <c:showVal val="0"/>
            <c:showCatName val="1"/>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0"/>
              </c:ext>
            </c:extLst>
          </c:dLbls>
          <c:errBars>
            <c:errBarType val="minus"/>
            <c:errValType val="percentage"/>
            <c:noEndCap val="0"/>
            <c:val val="100"/>
            <c:spPr>
              <a:ln>
                <a:solidFill>
                  <a:schemeClr val="bg1">
                    <a:lumMod val="75000"/>
                  </a:schemeClr>
                </a:solidFill>
              </a:ln>
            </c:spPr>
          </c:errBars>
          <c:cat>
            <c:strRef>
              <c:f>'Proje Zaman Çizelgesi'!$C$20:$C$45</c:f>
              <c:strCache>
                <c:ptCount val="25"/>
                <c:pt idx="0">
                  <c:v>Etüt yaptırma kararı</c:v>
                </c:pt>
                <c:pt idx="1">
                  <c:v>Etüdün tamamlanması</c:v>
                </c:pt>
                <c:pt idx="2">
                  <c:v>EVÖlerin belirlenmesi ve EPS ihale hazırlığı</c:v>
                </c:pt>
                <c:pt idx="3">
                  <c:v>EPS ihale duyurusunun yapılması</c:v>
                </c:pt>
                <c:pt idx="4">
                  <c:v>Soru ve açıklama talebi son tarih</c:v>
                </c:pt>
                <c:pt idx="5">
                  <c:v>İdarenin açıklama ve zeyilname yayınlaması</c:v>
                </c:pt>
                <c:pt idx="6">
                  <c:v>Teklif son teslim tarihi (asgari 90 gün geçerli)</c:v>
                </c:pt>
                <c:pt idx="7">
                  <c:v>Tekliflerin açılması</c:v>
                </c:pt>
                <c:pt idx="8">
                  <c:v>Tekliflerin değerlendirmesinin tamamlanması (süre tanımlı değil)</c:v>
                </c:pt>
                <c:pt idx="9">
                  <c:v>İdare yetkilisi onayı/iptalı</c:v>
                </c:pt>
                <c:pt idx="10">
                  <c:v>İhale kararını İsteklilere duyurulması</c:v>
                </c:pt>
                <c:pt idx="11">
                  <c:v>İhale kararına itirazlar için son tarih</c:v>
                </c:pt>
                <c:pt idx="12">
                  <c:v>itirazların değerlendirilmesi ve nihai ihale kararının duyurulması</c:v>
                </c:pt>
                <c:pt idx="13">
                  <c:v>Sözleşmeye davet</c:v>
                </c:pt>
                <c:pt idx="14">
                  <c:v>Sözleşmenin imzalanması (süre tanımlı değil idareye bırakılmış)</c:v>
                </c:pt>
                <c:pt idx="15">
                  <c:v>Uygulama döneminin başlaması</c:v>
                </c:pt>
                <c:pt idx="16">
                  <c:v>İş planının sunulması</c:v>
                </c:pt>
                <c:pt idx="17">
                  <c:v>İş planının İdarece onaylanması</c:v>
                </c:pt>
                <c:pt idx="18">
                  <c:v>kalite yönetim planı, çevre yönetim planı, iş sağlığı güvenliği planı ve eğitim planının sunulması </c:v>
                </c:pt>
                <c:pt idx="19">
                  <c:v>Yüklenicinin kabul başvurusu (kesin bir süre yok)</c:v>
                </c:pt>
                <c:pt idx="20">
                  <c:v>İdare tarafından kabul denetimlerinin tamamlanması için son tarih</c:v>
                </c:pt>
                <c:pt idx="21">
                  <c:v>Kabul belgesinin düzenlenmesi ve izleme dönemi başlangıcı</c:v>
                </c:pt>
                <c:pt idx="22">
                  <c:v>Tasarruf doğrulama raporunun İdareye sunulması</c:v>
                </c:pt>
                <c:pt idx="23">
                  <c:v>İdare raporu uygun görürse öder (süre tanımlanmamış) ve mahsuplaşma</c:v>
                </c:pt>
                <c:pt idx="24">
                  <c:v>Rapor uygun görülmezse bağımsız ÖD uzmanı görüşü ile uygun görülen miktar kadar ödeme yapılır</c:v>
                </c:pt>
              </c:strCache>
            </c:strRef>
          </c:cat>
          <c:val>
            <c:numRef>
              <c:f>'Proje Zaman Çizelgesi'!$D$20:$D$45</c:f>
              <c:numCache>
                <c:formatCode>General</c:formatCode>
                <c:ptCount val="26"/>
                <c:pt idx="0">
                  <c:v>40</c:v>
                </c:pt>
                <c:pt idx="1">
                  <c:v>-30</c:v>
                </c:pt>
                <c:pt idx="2">
                  <c:v>70</c:v>
                </c:pt>
                <c:pt idx="3">
                  <c:v>-80</c:v>
                </c:pt>
                <c:pt idx="4">
                  <c:v>30</c:v>
                </c:pt>
                <c:pt idx="5">
                  <c:v>-35</c:v>
                </c:pt>
                <c:pt idx="6">
                  <c:v>85</c:v>
                </c:pt>
                <c:pt idx="7">
                  <c:v>40</c:v>
                </c:pt>
                <c:pt idx="8">
                  <c:v>-70</c:v>
                </c:pt>
                <c:pt idx="9">
                  <c:v>20</c:v>
                </c:pt>
                <c:pt idx="10">
                  <c:v>-110</c:v>
                </c:pt>
                <c:pt idx="11">
                  <c:v>-40</c:v>
                </c:pt>
                <c:pt idx="12">
                  <c:v>120</c:v>
                </c:pt>
                <c:pt idx="13">
                  <c:v>-55</c:v>
                </c:pt>
                <c:pt idx="14">
                  <c:v>60</c:v>
                </c:pt>
                <c:pt idx="15">
                  <c:v>-70</c:v>
                </c:pt>
                <c:pt idx="16">
                  <c:v>20</c:v>
                </c:pt>
                <c:pt idx="17">
                  <c:v>-110</c:v>
                </c:pt>
                <c:pt idx="18">
                  <c:v>110</c:v>
                </c:pt>
                <c:pt idx="19">
                  <c:v>-150</c:v>
                </c:pt>
                <c:pt idx="20">
                  <c:v>60</c:v>
                </c:pt>
                <c:pt idx="21">
                  <c:v>-40</c:v>
                </c:pt>
                <c:pt idx="22">
                  <c:v>20</c:v>
                </c:pt>
                <c:pt idx="23">
                  <c:v>-100</c:v>
                </c:pt>
                <c:pt idx="24">
                  <c:v>110</c:v>
                </c:pt>
              </c:numCache>
            </c:numRef>
          </c:val>
          <c:extLst>
            <c:ext xmlns:c16="http://schemas.microsoft.com/office/drawing/2014/chart" uri="{C3380CC4-5D6E-409C-BE32-E72D297353CC}">
              <c16:uniqueId val="{0000000C-4A6B-4882-9DF6-609B8BAFEA7F}"/>
            </c:ext>
          </c:extLst>
        </c:ser>
        <c:dLbls>
          <c:showLegendKey val="0"/>
          <c:showVal val="0"/>
          <c:showCatName val="0"/>
          <c:showSerName val="0"/>
          <c:showPercent val="0"/>
          <c:showBubbleSize val="0"/>
        </c:dLbls>
        <c:gapWidth val="150"/>
        <c:axId val="101032448"/>
        <c:axId val="101031888"/>
      </c:barChart>
      <c:lineChart>
        <c:grouping val="standard"/>
        <c:varyColors val="0"/>
        <c:ser>
          <c:idx val="0"/>
          <c:order val="0"/>
          <c:tx>
            <c:strRef>
              <c:f>'Proje Zaman Çizelgesi'!$B$19</c:f>
              <c:strCache>
                <c:ptCount val="1"/>
                <c:pt idx="0">
                  <c:v>TARİH</c:v>
                </c:pt>
              </c:strCache>
            </c:strRef>
          </c:tx>
          <c:spPr>
            <a:ln>
              <a:noFill/>
            </a:ln>
          </c:spPr>
          <c:marker>
            <c:symbol val="circle"/>
            <c:size val="4"/>
            <c:spPr>
              <a:solidFill>
                <a:schemeClr val="accent1"/>
              </a:solidFill>
              <a:ln w="60325">
                <a:solidFill>
                  <a:schemeClr val="accent1"/>
                </a:solidFill>
              </a:ln>
            </c:spPr>
          </c:marker>
          <c:errBars>
            <c:errDir val="y"/>
            <c:errBarType val="both"/>
            <c:errValType val="percentage"/>
            <c:noEndCap val="0"/>
            <c:val val="5"/>
          </c:errBars>
          <c:cat>
            <c:strRef>
              <c:f>'Proje Zaman Çizelgesi'!$B$20:$B$45</c:f>
              <c:strCache>
                <c:ptCount val="25"/>
                <c:pt idx="0">
                  <c:v>Hafta 0</c:v>
                </c:pt>
                <c:pt idx="1">
                  <c:v>Hafta 6</c:v>
                </c:pt>
                <c:pt idx="2">
                  <c:v>Hafta 8</c:v>
                </c:pt>
                <c:pt idx="3">
                  <c:v>Hafta 12</c:v>
                </c:pt>
                <c:pt idx="4">
                  <c:v>Hafta 18</c:v>
                </c:pt>
                <c:pt idx="5">
                  <c:v>Hafta 20</c:v>
                </c:pt>
                <c:pt idx="6">
                  <c:v>Hafta 21</c:v>
                </c:pt>
                <c:pt idx="7">
                  <c:v>Hafta 22</c:v>
                </c:pt>
                <c:pt idx="8">
                  <c:v>Hafta 26</c:v>
                </c:pt>
                <c:pt idx="9">
                  <c:v>Hafta 27</c:v>
                </c:pt>
                <c:pt idx="10">
                  <c:v>Hafta 28</c:v>
                </c:pt>
                <c:pt idx="11">
                  <c:v>Hafta 29</c:v>
                </c:pt>
                <c:pt idx="12">
                  <c:v>Hafta 31</c:v>
                </c:pt>
                <c:pt idx="13">
                  <c:v>Hafta 32</c:v>
                </c:pt>
                <c:pt idx="14">
                  <c:v>Hafta 35</c:v>
                </c:pt>
                <c:pt idx="15">
                  <c:v>Hafta 35</c:v>
                </c:pt>
                <c:pt idx="16">
                  <c:v>Hafta 37</c:v>
                </c:pt>
                <c:pt idx="17">
                  <c:v>Hafta 38</c:v>
                </c:pt>
                <c:pt idx="18">
                  <c:v>Hafta 39</c:v>
                </c:pt>
                <c:pt idx="19">
                  <c:v>Hafta 79</c:v>
                </c:pt>
                <c:pt idx="20">
                  <c:v>Hafta 83</c:v>
                </c:pt>
                <c:pt idx="21">
                  <c:v>hafta 84</c:v>
                </c:pt>
                <c:pt idx="22">
                  <c:v>hafta 136</c:v>
                </c:pt>
                <c:pt idx="23">
                  <c:v>hafta 137</c:v>
                </c:pt>
                <c:pt idx="24">
                  <c:v>hafta 142</c:v>
                </c:pt>
              </c:strCache>
            </c:strRef>
          </c:cat>
          <c:val>
            <c:numRef>
              <c:f>'Proje Zaman Çizelgesi'!$E$20:$E$45</c:f>
              <c:numCache>
                <c:formatCode>General</c:formatCode>
                <c:ptCount val="26"/>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1</c:v>
                </c:pt>
                <c:pt idx="20">
                  <c:v>1</c:v>
                </c:pt>
                <c:pt idx="21">
                  <c:v>1</c:v>
                </c:pt>
                <c:pt idx="22">
                  <c:v>1</c:v>
                </c:pt>
                <c:pt idx="23">
                  <c:v>1</c:v>
                </c:pt>
                <c:pt idx="24">
                  <c:v>1</c:v>
                </c:pt>
              </c:numCache>
            </c:numRef>
          </c:val>
          <c:smooth val="1"/>
          <c:extLst>
            <c:ext xmlns:c16="http://schemas.microsoft.com/office/drawing/2014/chart" uri="{C3380CC4-5D6E-409C-BE32-E72D297353CC}">
              <c16:uniqueId val="{0000000D-4A6B-4882-9DF6-609B8BAFEA7F}"/>
            </c:ext>
          </c:extLst>
        </c:ser>
        <c:dLbls>
          <c:showLegendKey val="0"/>
          <c:showVal val="0"/>
          <c:showCatName val="0"/>
          <c:showSerName val="0"/>
          <c:showPercent val="0"/>
          <c:showBubbleSize val="0"/>
        </c:dLbls>
        <c:marker val="1"/>
        <c:smooth val="0"/>
        <c:axId val="101030768"/>
        <c:axId val="101031328"/>
      </c:lineChart>
      <c:dateAx>
        <c:axId val="101030768"/>
        <c:scaling>
          <c:orientation val="minMax"/>
        </c:scaling>
        <c:delete val="0"/>
        <c:axPos val="b"/>
        <c:numFmt formatCode="d\ mmm;@" sourceLinked="0"/>
        <c:majorTickMark val="cross"/>
        <c:minorTickMark val="in"/>
        <c:tickLblPos val="nextTo"/>
        <c:spPr>
          <a:solidFill>
            <a:schemeClr val="bg2"/>
          </a:solidFill>
          <a:ln w="9525">
            <a:solidFill>
              <a:schemeClr val="bg1">
                <a:lumMod val="65000"/>
              </a:schemeClr>
            </a:solidFill>
            <a:prstDash val="solid"/>
          </a:ln>
        </c:spPr>
        <c:txPr>
          <a:bodyPr/>
          <a:lstStyle/>
          <a:p>
            <a:pPr>
              <a:defRPr sz="800" b="1">
                <a:solidFill>
                  <a:schemeClr val="tx1">
                    <a:lumMod val="95000"/>
                    <a:lumOff val="5000"/>
                  </a:schemeClr>
                </a:solidFill>
                <a:highlight>
                  <a:srgbClr val="000000"/>
                </a:highlight>
                <a:latin typeface="+mn-lt"/>
              </a:defRPr>
            </a:pPr>
            <a:endParaRPr lang="tr-TR"/>
          </a:p>
        </c:txPr>
        <c:crossAx val="101031328"/>
        <c:crosses val="autoZero"/>
        <c:auto val="1"/>
        <c:lblOffset val="100"/>
        <c:baseTimeUnit val="days"/>
        <c:majorUnit val="1"/>
        <c:majorTimeUnit val="months"/>
        <c:minorUnit val="7"/>
        <c:minorTimeUnit val="days"/>
      </c:dateAx>
      <c:valAx>
        <c:axId val="101031328"/>
        <c:scaling>
          <c:orientation val="minMax"/>
        </c:scaling>
        <c:delete val="1"/>
        <c:axPos val="l"/>
        <c:numFmt formatCode="General" sourceLinked="1"/>
        <c:majorTickMark val="out"/>
        <c:minorTickMark val="none"/>
        <c:tickLblPos val="nextTo"/>
        <c:crossAx val="101030768"/>
        <c:crosses val="autoZero"/>
        <c:crossBetween val="midCat"/>
      </c:valAx>
      <c:valAx>
        <c:axId val="101031888"/>
        <c:scaling>
          <c:orientation val="minMax"/>
        </c:scaling>
        <c:delete val="1"/>
        <c:axPos val="r"/>
        <c:numFmt formatCode="General" sourceLinked="1"/>
        <c:majorTickMark val="out"/>
        <c:minorTickMark val="none"/>
        <c:tickLblPos val="nextTo"/>
        <c:crossAx val="101032448"/>
        <c:crosses val="max"/>
        <c:crossBetween val="between"/>
      </c:valAx>
      <c:catAx>
        <c:axId val="101032448"/>
        <c:scaling>
          <c:orientation val="minMax"/>
        </c:scaling>
        <c:delete val="1"/>
        <c:axPos val="b"/>
        <c:numFmt formatCode="General" sourceLinked="1"/>
        <c:majorTickMark val="out"/>
        <c:minorTickMark val="none"/>
        <c:tickLblPos val="nextTo"/>
        <c:crossAx val="101031888"/>
        <c:crosses val="autoZero"/>
        <c:auto val="1"/>
        <c:lblAlgn val="ctr"/>
        <c:lblOffset val="100"/>
        <c:noMultiLvlLbl val="0"/>
      </c:catAx>
      <c:spPr>
        <a:noFill/>
      </c:spPr>
    </c:plotArea>
    <c:plotVisOnly val="0"/>
    <c:dispBlanksAs val="gap"/>
    <c:showDLblsOverMax val="0"/>
  </c:chart>
  <c:spPr>
    <a:solidFill>
      <a:schemeClr val="bg2"/>
    </a:solidFill>
    <a:ln>
      <a:noFill/>
    </a:ln>
  </c:sp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7EE4256-AD12-4F57-AD29-7A472B758AA7}" type="doc">
      <dgm:prSet loTypeId="urn:microsoft.com/office/officeart/2005/8/layout/pyramid1" loCatId="pyramid" qsTypeId="urn:microsoft.com/office/officeart/2005/8/quickstyle/simple5" qsCatId="simple" csTypeId="urn:microsoft.com/office/officeart/2005/8/colors/accent1_2" csCatId="accent1" phldr="1"/>
      <dgm:spPr/>
    </dgm:pt>
    <dgm:pt modelId="{FC9BDC60-F1E2-4206-844F-00002D5786ED}">
      <dgm:prSet phldrT="[Metin]" custT="1"/>
      <dgm:spPr/>
      <dgm:t>
        <a:bodyPr/>
        <a:lstStyle/>
        <a:p>
          <a:endParaRPr lang="tr-TR" sz="1800" dirty="0"/>
        </a:p>
        <a:p>
          <a:r>
            <a:rPr lang="tr-TR" sz="1800" dirty="0"/>
            <a:t>Enerji </a:t>
          </a:r>
        </a:p>
        <a:p>
          <a:r>
            <a:rPr lang="tr-TR" sz="1800" dirty="0"/>
            <a:t>Verimliliği </a:t>
          </a:r>
        </a:p>
        <a:p>
          <a:r>
            <a:rPr lang="tr-TR" sz="1800" dirty="0"/>
            <a:t>Kanunu</a:t>
          </a:r>
        </a:p>
      </dgm:t>
    </dgm:pt>
    <dgm:pt modelId="{00018D3F-E152-4CDA-8461-6FCAA1B895F9}" type="parTrans" cxnId="{0731A78D-810F-4436-8A53-226DAE4310BD}">
      <dgm:prSet/>
      <dgm:spPr/>
      <dgm:t>
        <a:bodyPr/>
        <a:lstStyle/>
        <a:p>
          <a:endParaRPr lang="tr-TR"/>
        </a:p>
      </dgm:t>
    </dgm:pt>
    <dgm:pt modelId="{EE8228AC-68EF-4828-98CB-0F59CFF8DAD9}" type="sibTrans" cxnId="{0731A78D-810F-4436-8A53-226DAE4310BD}">
      <dgm:prSet/>
      <dgm:spPr/>
      <dgm:t>
        <a:bodyPr/>
        <a:lstStyle/>
        <a:p>
          <a:endParaRPr lang="tr-TR"/>
        </a:p>
      </dgm:t>
    </dgm:pt>
    <dgm:pt modelId="{1209F3B9-4A5E-4F75-BE68-050414C83328}">
      <dgm:prSet phldrT="[Metin]"/>
      <dgm:spPr/>
      <dgm:t>
        <a:bodyPr/>
        <a:lstStyle/>
        <a:p>
          <a:r>
            <a:rPr lang="tr-TR" dirty="0"/>
            <a:t>20.08.2020 tarih ve 2850 sayılı Cumhurbaşkanı Kararı</a:t>
          </a:r>
        </a:p>
      </dgm:t>
    </dgm:pt>
    <dgm:pt modelId="{84987945-63D5-43CF-A11F-52A50CB6F920}" type="parTrans" cxnId="{90F0FA28-065B-474A-A179-AEFF40C047BE}">
      <dgm:prSet/>
      <dgm:spPr/>
      <dgm:t>
        <a:bodyPr/>
        <a:lstStyle/>
        <a:p>
          <a:endParaRPr lang="tr-TR"/>
        </a:p>
      </dgm:t>
    </dgm:pt>
    <dgm:pt modelId="{4C6AF5B5-EC86-4EA4-8E78-A69D65964509}" type="sibTrans" cxnId="{90F0FA28-065B-474A-A179-AEFF40C047BE}">
      <dgm:prSet/>
      <dgm:spPr/>
      <dgm:t>
        <a:bodyPr/>
        <a:lstStyle/>
        <a:p>
          <a:endParaRPr lang="tr-TR"/>
        </a:p>
      </dgm:t>
    </dgm:pt>
    <dgm:pt modelId="{FDBE90D6-5F9D-4781-AEAA-2266BC54590F}">
      <dgm:prSet phldrT="[Metin]"/>
      <dgm:spPr/>
      <dgm:t>
        <a:bodyPr/>
        <a:lstStyle/>
        <a:p>
          <a:r>
            <a:rPr lang="tr-TR" dirty="0"/>
            <a:t>ETKB Tebliği</a:t>
          </a:r>
        </a:p>
      </dgm:t>
    </dgm:pt>
    <dgm:pt modelId="{8800CB2B-8F4C-41CF-97CC-5BB6A9F12DD3}" type="parTrans" cxnId="{22F144C5-7A89-4333-A96A-F1DA9567EFEE}">
      <dgm:prSet/>
      <dgm:spPr/>
      <dgm:t>
        <a:bodyPr/>
        <a:lstStyle/>
        <a:p>
          <a:endParaRPr lang="tr-TR"/>
        </a:p>
      </dgm:t>
    </dgm:pt>
    <dgm:pt modelId="{4B808801-64AA-431E-B945-6A3F840F60E1}" type="sibTrans" cxnId="{22F144C5-7A89-4333-A96A-F1DA9567EFEE}">
      <dgm:prSet/>
      <dgm:spPr/>
      <dgm:t>
        <a:bodyPr/>
        <a:lstStyle/>
        <a:p>
          <a:endParaRPr lang="tr-TR"/>
        </a:p>
      </dgm:t>
    </dgm:pt>
    <dgm:pt modelId="{5FA74370-1EC0-4336-82F5-17AB3BECFC0A}">
      <dgm:prSet/>
      <dgm:spPr/>
      <dgm:t>
        <a:bodyPr/>
        <a:lstStyle/>
        <a:p>
          <a:r>
            <a:rPr lang="tr-TR" dirty="0"/>
            <a:t>Tebliğ Ekleri:</a:t>
          </a:r>
        </a:p>
        <a:p>
          <a:r>
            <a:rPr lang="tr-TR" dirty="0"/>
            <a:t>1- Etüt Raporu Formatı</a:t>
          </a:r>
        </a:p>
        <a:p>
          <a:r>
            <a:rPr lang="tr-TR" dirty="0"/>
            <a:t>2-Şartname Taslağı (teklif formatı ve diğer şartlar)</a:t>
          </a:r>
        </a:p>
        <a:p>
          <a:r>
            <a:rPr lang="tr-TR" dirty="0"/>
            <a:t>3- Enerji Performans Sözleşmesi Taslağı</a:t>
          </a:r>
        </a:p>
      </dgm:t>
    </dgm:pt>
    <dgm:pt modelId="{CE2605D9-A8E8-4032-9ACA-504E03985919}" type="parTrans" cxnId="{88858601-8124-4EB6-B207-DC70E7895537}">
      <dgm:prSet/>
      <dgm:spPr/>
      <dgm:t>
        <a:bodyPr/>
        <a:lstStyle/>
        <a:p>
          <a:endParaRPr lang="tr-TR"/>
        </a:p>
      </dgm:t>
    </dgm:pt>
    <dgm:pt modelId="{CD78C7FA-3510-4A1E-9241-A4A31F967372}" type="sibTrans" cxnId="{88858601-8124-4EB6-B207-DC70E7895537}">
      <dgm:prSet/>
      <dgm:spPr/>
      <dgm:t>
        <a:bodyPr/>
        <a:lstStyle/>
        <a:p>
          <a:endParaRPr lang="tr-TR"/>
        </a:p>
      </dgm:t>
    </dgm:pt>
    <dgm:pt modelId="{61FF9B62-9C0A-493D-BE50-BCCCBFC7A1FB}" type="pres">
      <dgm:prSet presAssocID="{37EE4256-AD12-4F57-AD29-7A472B758AA7}" presName="Name0" presStyleCnt="0">
        <dgm:presLayoutVars>
          <dgm:dir/>
          <dgm:animLvl val="lvl"/>
          <dgm:resizeHandles val="exact"/>
        </dgm:presLayoutVars>
      </dgm:prSet>
      <dgm:spPr/>
    </dgm:pt>
    <dgm:pt modelId="{410002A7-7119-453F-BD2B-914C84921F98}" type="pres">
      <dgm:prSet presAssocID="{FC9BDC60-F1E2-4206-844F-00002D5786ED}" presName="Name8" presStyleCnt="0"/>
      <dgm:spPr/>
    </dgm:pt>
    <dgm:pt modelId="{535BB744-3B89-45A8-8FCB-5B7FC1AAEDA2}" type="pres">
      <dgm:prSet presAssocID="{FC9BDC60-F1E2-4206-844F-00002D5786ED}" presName="level" presStyleLbl="node1" presStyleIdx="0" presStyleCnt="4" custScaleX="102524">
        <dgm:presLayoutVars>
          <dgm:chMax val="1"/>
          <dgm:bulletEnabled val="1"/>
        </dgm:presLayoutVars>
      </dgm:prSet>
      <dgm:spPr/>
    </dgm:pt>
    <dgm:pt modelId="{03801775-2D54-419E-95BD-51D3ADEC410F}" type="pres">
      <dgm:prSet presAssocID="{FC9BDC60-F1E2-4206-844F-00002D5786ED}" presName="levelTx" presStyleLbl="revTx" presStyleIdx="0" presStyleCnt="0">
        <dgm:presLayoutVars>
          <dgm:chMax val="1"/>
          <dgm:bulletEnabled val="1"/>
        </dgm:presLayoutVars>
      </dgm:prSet>
      <dgm:spPr/>
    </dgm:pt>
    <dgm:pt modelId="{30CD88C3-4263-405D-9AA7-6DB903787D2A}" type="pres">
      <dgm:prSet presAssocID="{1209F3B9-4A5E-4F75-BE68-050414C83328}" presName="Name8" presStyleCnt="0"/>
      <dgm:spPr/>
    </dgm:pt>
    <dgm:pt modelId="{137BF418-52A5-4351-A6EA-72D5DA6E0967}" type="pres">
      <dgm:prSet presAssocID="{1209F3B9-4A5E-4F75-BE68-050414C83328}" presName="level" presStyleLbl="node1" presStyleIdx="1" presStyleCnt="4" custScaleX="100704" custLinFactNeighborX="0" custLinFactNeighborY="0">
        <dgm:presLayoutVars>
          <dgm:chMax val="1"/>
          <dgm:bulletEnabled val="1"/>
        </dgm:presLayoutVars>
      </dgm:prSet>
      <dgm:spPr/>
    </dgm:pt>
    <dgm:pt modelId="{2865D0FA-7887-493B-BF39-E5B17788C86E}" type="pres">
      <dgm:prSet presAssocID="{1209F3B9-4A5E-4F75-BE68-050414C83328}" presName="levelTx" presStyleLbl="revTx" presStyleIdx="0" presStyleCnt="0">
        <dgm:presLayoutVars>
          <dgm:chMax val="1"/>
          <dgm:bulletEnabled val="1"/>
        </dgm:presLayoutVars>
      </dgm:prSet>
      <dgm:spPr/>
    </dgm:pt>
    <dgm:pt modelId="{C3D9D482-6A25-47FB-AE0A-AD0413456D4C}" type="pres">
      <dgm:prSet presAssocID="{FDBE90D6-5F9D-4781-AEAA-2266BC54590F}" presName="Name8" presStyleCnt="0"/>
      <dgm:spPr/>
    </dgm:pt>
    <dgm:pt modelId="{CFA7495C-6C6C-4BA4-9C29-394DB43E0E53}" type="pres">
      <dgm:prSet presAssocID="{FDBE90D6-5F9D-4781-AEAA-2266BC54590F}" presName="level" presStyleLbl="node1" presStyleIdx="2" presStyleCnt="4" custLinFactNeighborY="2949">
        <dgm:presLayoutVars>
          <dgm:chMax val="1"/>
          <dgm:bulletEnabled val="1"/>
        </dgm:presLayoutVars>
      </dgm:prSet>
      <dgm:spPr/>
    </dgm:pt>
    <dgm:pt modelId="{EF29FEA8-4CA1-4481-9A11-5EFC14C2BDCA}" type="pres">
      <dgm:prSet presAssocID="{FDBE90D6-5F9D-4781-AEAA-2266BC54590F}" presName="levelTx" presStyleLbl="revTx" presStyleIdx="0" presStyleCnt="0">
        <dgm:presLayoutVars>
          <dgm:chMax val="1"/>
          <dgm:bulletEnabled val="1"/>
        </dgm:presLayoutVars>
      </dgm:prSet>
      <dgm:spPr/>
    </dgm:pt>
    <dgm:pt modelId="{08D4E8BD-4E86-40F0-BB6B-1F78201A59D2}" type="pres">
      <dgm:prSet presAssocID="{5FA74370-1EC0-4336-82F5-17AB3BECFC0A}" presName="Name8" presStyleCnt="0"/>
      <dgm:spPr/>
    </dgm:pt>
    <dgm:pt modelId="{A96BC9AB-03E6-45F4-A413-7CFFCE9AE4D7}" type="pres">
      <dgm:prSet presAssocID="{5FA74370-1EC0-4336-82F5-17AB3BECFC0A}" presName="level" presStyleLbl="node1" presStyleIdx="3" presStyleCnt="4">
        <dgm:presLayoutVars>
          <dgm:chMax val="1"/>
          <dgm:bulletEnabled val="1"/>
        </dgm:presLayoutVars>
      </dgm:prSet>
      <dgm:spPr/>
    </dgm:pt>
    <dgm:pt modelId="{02DD0EEB-72ED-490F-854A-328C97A0318B}" type="pres">
      <dgm:prSet presAssocID="{5FA74370-1EC0-4336-82F5-17AB3BECFC0A}" presName="levelTx" presStyleLbl="revTx" presStyleIdx="0" presStyleCnt="0">
        <dgm:presLayoutVars>
          <dgm:chMax val="1"/>
          <dgm:bulletEnabled val="1"/>
        </dgm:presLayoutVars>
      </dgm:prSet>
      <dgm:spPr/>
    </dgm:pt>
  </dgm:ptLst>
  <dgm:cxnLst>
    <dgm:cxn modelId="{88858601-8124-4EB6-B207-DC70E7895537}" srcId="{37EE4256-AD12-4F57-AD29-7A472B758AA7}" destId="{5FA74370-1EC0-4336-82F5-17AB3BECFC0A}" srcOrd="3" destOrd="0" parTransId="{CE2605D9-A8E8-4032-9ACA-504E03985919}" sibTransId="{CD78C7FA-3510-4A1E-9241-A4A31F967372}"/>
    <dgm:cxn modelId="{90F0FA28-065B-474A-A179-AEFF40C047BE}" srcId="{37EE4256-AD12-4F57-AD29-7A472B758AA7}" destId="{1209F3B9-4A5E-4F75-BE68-050414C83328}" srcOrd="1" destOrd="0" parTransId="{84987945-63D5-43CF-A11F-52A50CB6F920}" sibTransId="{4C6AF5B5-EC86-4EA4-8E78-A69D65964509}"/>
    <dgm:cxn modelId="{CEC2702A-6757-471E-9DC0-C3FA699D78AD}" type="presOf" srcId="{1209F3B9-4A5E-4F75-BE68-050414C83328}" destId="{2865D0FA-7887-493B-BF39-E5B17788C86E}" srcOrd="1" destOrd="0" presId="urn:microsoft.com/office/officeart/2005/8/layout/pyramid1"/>
    <dgm:cxn modelId="{97DD8B2A-A225-4C79-9792-0CE7E5F182CF}" type="presOf" srcId="{5FA74370-1EC0-4336-82F5-17AB3BECFC0A}" destId="{A96BC9AB-03E6-45F4-A413-7CFFCE9AE4D7}" srcOrd="0" destOrd="0" presId="urn:microsoft.com/office/officeart/2005/8/layout/pyramid1"/>
    <dgm:cxn modelId="{3E224A2C-ED49-40A2-B6BC-99E2711C6DF3}" type="presOf" srcId="{1209F3B9-4A5E-4F75-BE68-050414C83328}" destId="{137BF418-52A5-4351-A6EA-72D5DA6E0967}" srcOrd="0" destOrd="0" presId="urn:microsoft.com/office/officeart/2005/8/layout/pyramid1"/>
    <dgm:cxn modelId="{FBDAB557-C7C1-4F55-95AC-47727D58B3DD}" type="presOf" srcId="{FDBE90D6-5F9D-4781-AEAA-2266BC54590F}" destId="{EF29FEA8-4CA1-4481-9A11-5EFC14C2BDCA}" srcOrd="1" destOrd="0" presId="urn:microsoft.com/office/officeart/2005/8/layout/pyramid1"/>
    <dgm:cxn modelId="{0731A78D-810F-4436-8A53-226DAE4310BD}" srcId="{37EE4256-AD12-4F57-AD29-7A472B758AA7}" destId="{FC9BDC60-F1E2-4206-844F-00002D5786ED}" srcOrd="0" destOrd="0" parTransId="{00018D3F-E152-4CDA-8461-6FCAA1B895F9}" sibTransId="{EE8228AC-68EF-4828-98CB-0F59CFF8DAD9}"/>
    <dgm:cxn modelId="{9A305290-A124-4A88-8D15-8ED76A64DCBE}" type="presOf" srcId="{FDBE90D6-5F9D-4781-AEAA-2266BC54590F}" destId="{CFA7495C-6C6C-4BA4-9C29-394DB43E0E53}" srcOrd="0" destOrd="0" presId="urn:microsoft.com/office/officeart/2005/8/layout/pyramid1"/>
    <dgm:cxn modelId="{07D17592-7CA3-4A74-B9A1-586499A780B4}" type="presOf" srcId="{5FA74370-1EC0-4336-82F5-17AB3BECFC0A}" destId="{02DD0EEB-72ED-490F-854A-328C97A0318B}" srcOrd="1" destOrd="0" presId="urn:microsoft.com/office/officeart/2005/8/layout/pyramid1"/>
    <dgm:cxn modelId="{485BAAAB-E892-4074-89ED-0EE0BC02FA1D}" type="presOf" srcId="{FC9BDC60-F1E2-4206-844F-00002D5786ED}" destId="{03801775-2D54-419E-95BD-51D3ADEC410F}" srcOrd="1" destOrd="0" presId="urn:microsoft.com/office/officeart/2005/8/layout/pyramid1"/>
    <dgm:cxn modelId="{3F078FBC-DA4B-4F25-BEBD-C6A5C44A2105}" type="presOf" srcId="{FC9BDC60-F1E2-4206-844F-00002D5786ED}" destId="{535BB744-3B89-45A8-8FCB-5B7FC1AAEDA2}" srcOrd="0" destOrd="0" presId="urn:microsoft.com/office/officeart/2005/8/layout/pyramid1"/>
    <dgm:cxn modelId="{22F144C5-7A89-4333-A96A-F1DA9567EFEE}" srcId="{37EE4256-AD12-4F57-AD29-7A472B758AA7}" destId="{FDBE90D6-5F9D-4781-AEAA-2266BC54590F}" srcOrd="2" destOrd="0" parTransId="{8800CB2B-8F4C-41CF-97CC-5BB6A9F12DD3}" sibTransId="{4B808801-64AA-431E-B945-6A3F840F60E1}"/>
    <dgm:cxn modelId="{815260C6-5B2F-4700-B63A-8FB78CC4ADB5}" type="presOf" srcId="{37EE4256-AD12-4F57-AD29-7A472B758AA7}" destId="{61FF9B62-9C0A-493D-BE50-BCCCBFC7A1FB}" srcOrd="0" destOrd="0" presId="urn:microsoft.com/office/officeart/2005/8/layout/pyramid1"/>
    <dgm:cxn modelId="{6826EB1D-7B94-4D81-90B4-E15A9976B89E}" type="presParOf" srcId="{61FF9B62-9C0A-493D-BE50-BCCCBFC7A1FB}" destId="{410002A7-7119-453F-BD2B-914C84921F98}" srcOrd="0" destOrd="0" presId="urn:microsoft.com/office/officeart/2005/8/layout/pyramid1"/>
    <dgm:cxn modelId="{2084BC17-F8AB-46DD-BD8E-416D80DDECE9}" type="presParOf" srcId="{410002A7-7119-453F-BD2B-914C84921F98}" destId="{535BB744-3B89-45A8-8FCB-5B7FC1AAEDA2}" srcOrd="0" destOrd="0" presId="urn:microsoft.com/office/officeart/2005/8/layout/pyramid1"/>
    <dgm:cxn modelId="{935B72FE-640C-4851-9D77-3910C3278434}" type="presParOf" srcId="{410002A7-7119-453F-BD2B-914C84921F98}" destId="{03801775-2D54-419E-95BD-51D3ADEC410F}" srcOrd="1" destOrd="0" presId="urn:microsoft.com/office/officeart/2005/8/layout/pyramid1"/>
    <dgm:cxn modelId="{086836CE-6534-4B8C-9C34-A5982E3DC5CC}" type="presParOf" srcId="{61FF9B62-9C0A-493D-BE50-BCCCBFC7A1FB}" destId="{30CD88C3-4263-405D-9AA7-6DB903787D2A}" srcOrd="1" destOrd="0" presId="urn:microsoft.com/office/officeart/2005/8/layout/pyramid1"/>
    <dgm:cxn modelId="{D89CE18F-7812-488F-BFE5-04D378C312E9}" type="presParOf" srcId="{30CD88C3-4263-405D-9AA7-6DB903787D2A}" destId="{137BF418-52A5-4351-A6EA-72D5DA6E0967}" srcOrd="0" destOrd="0" presId="urn:microsoft.com/office/officeart/2005/8/layout/pyramid1"/>
    <dgm:cxn modelId="{2B100BA6-5FCB-41FD-90F4-B3365D95BFF1}" type="presParOf" srcId="{30CD88C3-4263-405D-9AA7-6DB903787D2A}" destId="{2865D0FA-7887-493B-BF39-E5B17788C86E}" srcOrd="1" destOrd="0" presId="urn:microsoft.com/office/officeart/2005/8/layout/pyramid1"/>
    <dgm:cxn modelId="{12855E0C-CDF2-43E7-A3F5-7E4E4181304A}" type="presParOf" srcId="{61FF9B62-9C0A-493D-BE50-BCCCBFC7A1FB}" destId="{C3D9D482-6A25-47FB-AE0A-AD0413456D4C}" srcOrd="2" destOrd="0" presId="urn:microsoft.com/office/officeart/2005/8/layout/pyramid1"/>
    <dgm:cxn modelId="{2143A3D5-A520-40CB-9340-68E781281250}" type="presParOf" srcId="{C3D9D482-6A25-47FB-AE0A-AD0413456D4C}" destId="{CFA7495C-6C6C-4BA4-9C29-394DB43E0E53}" srcOrd="0" destOrd="0" presId="urn:microsoft.com/office/officeart/2005/8/layout/pyramid1"/>
    <dgm:cxn modelId="{4CD96677-18D5-4089-A8E2-E3034155F339}" type="presParOf" srcId="{C3D9D482-6A25-47FB-AE0A-AD0413456D4C}" destId="{EF29FEA8-4CA1-4481-9A11-5EFC14C2BDCA}" srcOrd="1" destOrd="0" presId="urn:microsoft.com/office/officeart/2005/8/layout/pyramid1"/>
    <dgm:cxn modelId="{6D580FC4-4EB5-4A37-8003-88E5B209AEEA}" type="presParOf" srcId="{61FF9B62-9C0A-493D-BE50-BCCCBFC7A1FB}" destId="{08D4E8BD-4E86-40F0-BB6B-1F78201A59D2}" srcOrd="3" destOrd="0" presId="urn:microsoft.com/office/officeart/2005/8/layout/pyramid1"/>
    <dgm:cxn modelId="{A9752E38-638A-4FD5-BA2B-935066D68CC9}" type="presParOf" srcId="{08D4E8BD-4E86-40F0-BB6B-1F78201A59D2}" destId="{A96BC9AB-03E6-45F4-A413-7CFFCE9AE4D7}" srcOrd="0" destOrd="0" presId="urn:microsoft.com/office/officeart/2005/8/layout/pyramid1"/>
    <dgm:cxn modelId="{10446B78-77D0-42A6-AFFA-18D94DB4D48D}" type="presParOf" srcId="{08D4E8BD-4E86-40F0-BB6B-1F78201A59D2}" destId="{02DD0EEB-72ED-490F-854A-328C97A0318B}"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73A492-B270-4A62-90CE-EA25FAFFB019}" type="doc">
      <dgm:prSet loTypeId="urn:microsoft.com/office/officeart/2009/3/layout/HorizontalOrganizationChart" loCatId="hierarchy" qsTypeId="urn:microsoft.com/office/officeart/2005/8/quickstyle/simple1" qsCatId="simple" csTypeId="urn:microsoft.com/office/officeart/2005/8/colors/accent1_2" csCatId="accent1" phldr="1"/>
      <dgm:spPr/>
      <dgm:t>
        <a:bodyPr/>
        <a:lstStyle/>
        <a:p>
          <a:endParaRPr lang="tr-TR"/>
        </a:p>
      </dgm:t>
    </dgm:pt>
    <dgm:pt modelId="{05751CB4-429A-4DEC-A391-F7293F90E807}">
      <dgm:prSet phldrT="[Metin]"/>
      <dgm:spPr/>
      <dgm:t>
        <a:bodyPr/>
        <a:lstStyle/>
        <a:p>
          <a:r>
            <a:rPr lang="tr-TR" dirty="0"/>
            <a:t>EV Kanunu</a:t>
          </a:r>
        </a:p>
      </dgm:t>
    </dgm:pt>
    <dgm:pt modelId="{C5B0C8B9-80E1-423D-9E4B-B7340EDA2463}" type="parTrans" cxnId="{10DB7FF3-7162-431C-952B-97A632039A2A}">
      <dgm:prSet/>
      <dgm:spPr/>
      <dgm:t>
        <a:bodyPr/>
        <a:lstStyle/>
        <a:p>
          <a:endParaRPr lang="tr-TR"/>
        </a:p>
      </dgm:t>
    </dgm:pt>
    <dgm:pt modelId="{5FF5A6C5-E999-4760-B5CC-B9240F9E699F}" type="sibTrans" cxnId="{10DB7FF3-7162-431C-952B-97A632039A2A}">
      <dgm:prSet/>
      <dgm:spPr/>
      <dgm:t>
        <a:bodyPr/>
        <a:lstStyle/>
        <a:p>
          <a:endParaRPr lang="tr-TR"/>
        </a:p>
      </dgm:t>
    </dgm:pt>
    <dgm:pt modelId="{11B52EAF-D4BF-46CD-88B1-4F5F056D712E}" type="asst">
      <dgm:prSet phldrT="[Metin]"/>
      <dgm:spPr/>
      <dgm:t>
        <a:bodyPr/>
        <a:lstStyle/>
        <a:p>
          <a:r>
            <a:rPr lang="tr-TR" dirty="0"/>
            <a:t>CB Kararı</a:t>
          </a:r>
        </a:p>
      </dgm:t>
    </dgm:pt>
    <dgm:pt modelId="{DCB7206D-B352-4EF3-930E-80BED5A93EF3}" type="parTrans" cxnId="{B71EEB54-76DA-4B66-A8BC-A90C451B4448}">
      <dgm:prSet/>
      <dgm:spPr/>
      <dgm:t>
        <a:bodyPr/>
        <a:lstStyle/>
        <a:p>
          <a:endParaRPr lang="tr-TR"/>
        </a:p>
      </dgm:t>
    </dgm:pt>
    <dgm:pt modelId="{5818FD3A-90DB-4326-805C-D8109AA6388B}" type="sibTrans" cxnId="{B71EEB54-76DA-4B66-A8BC-A90C451B4448}">
      <dgm:prSet/>
      <dgm:spPr/>
      <dgm:t>
        <a:bodyPr/>
        <a:lstStyle/>
        <a:p>
          <a:endParaRPr lang="tr-TR"/>
        </a:p>
      </dgm:t>
    </dgm:pt>
    <dgm:pt modelId="{31946B57-DC63-40BD-BDF6-3654DEED2AB7}">
      <dgm:prSet/>
      <dgm:spPr/>
      <dgm:t>
        <a:bodyPr/>
        <a:lstStyle/>
        <a:p>
          <a:r>
            <a:rPr lang="tr-TR" dirty="0"/>
            <a:t>Sözleşme taslağı</a:t>
          </a:r>
        </a:p>
      </dgm:t>
    </dgm:pt>
    <dgm:pt modelId="{98022572-A280-4EB7-82DE-6D3594E72048}" type="parTrans" cxnId="{DB36D340-3FC0-4902-9C74-3B4A1C2C2FF0}">
      <dgm:prSet/>
      <dgm:spPr/>
      <dgm:t>
        <a:bodyPr/>
        <a:lstStyle/>
        <a:p>
          <a:endParaRPr lang="tr-TR"/>
        </a:p>
      </dgm:t>
    </dgm:pt>
    <dgm:pt modelId="{8F6C09F9-FEAC-47C1-ACB3-C8B671CFC1E2}" type="sibTrans" cxnId="{DB36D340-3FC0-4902-9C74-3B4A1C2C2FF0}">
      <dgm:prSet/>
      <dgm:spPr/>
      <dgm:t>
        <a:bodyPr/>
        <a:lstStyle/>
        <a:p>
          <a:endParaRPr lang="tr-TR"/>
        </a:p>
      </dgm:t>
    </dgm:pt>
    <dgm:pt modelId="{A12D87CF-BAA8-487B-BC0C-BCB6C0A9494F}" type="asst">
      <dgm:prSet/>
      <dgm:spPr/>
      <dgm:t>
        <a:bodyPr/>
        <a:lstStyle/>
        <a:p>
          <a:r>
            <a:rPr lang="tr-TR" dirty="0"/>
            <a:t>ETKB Tebliği</a:t>
          </a:r>
        </a:p>
      </dgm:t>
    </dgm:pt>
    <dgm:pt modelId="{1217C0B9-C781-4AF0-B1D0-7BDDDA1A0682}" type="parTrans" cxnId="{541179FB-4D37-4337-96BC-27E9840EE690}">
      <dgm:prSet/>
      <dgm:spPr/>
      <dgm:t>
        <a:bodyPr/>
        <a:lstStyle/>
        <a:p>
          <a:endParaRPr lang="tr-TR"/>
        </a:p>
      </dgm:t>
    </dgm:pt>
    <dgm:pt modelId="{11510751-F797-4F61-9322-4697475D3B79}" type="sibTrans" cxnId="{541179FB-4D37-4337-96BC-27E9840EE690}">
      <dgm:prSet/>
      <dgm:spPr/>
      <dgm:t>
        <a:bodyPr/>
        <a:lstStyle/>
        <a:p>
          <a:endParaRPr lang="tr-TR"/>
        </a:p>
      </dgm:t>
    </dgm:pt>
    <dgm:pt modelId="{31F745BB-B536-42D3-AEC2-EDEEB3C0D586}">
      <dgm:prSet phldrT="[Metin]"/>
      <dgm:spPr/>
      <dgm:t>
        <a:bodyPr/>
        <a:lstStyle/>
        <a:p>
          <a:r>
            <a:rPr lang="tr-TR" dirty="0"/>
            <a:t>Şartname taslağı</a:t>
          </a:r>
        </a:p>
      </dgm:t>
    </dgm:pt>
    <dgm:pt modelId="{D1CF25BA-A125-4E78-AA99-05E30E3EA6D9}" type="sibTrans" cxnId="{25B43D38-7A34-43F7-9CE9-85FFE754B710}">
      <dgm:prSet/>
      <dgm:spPr/>
      <dgm:t>
        <a:bodyPr/>
        <a:lstStyle/>
        <a:p>
          <a:endParaRPr lang="tr-TR"/>
        </a:p>
      </dgm:t>
    </dgm:pt>
    <dgm:pt modelId="{68F732F8-E604-42AB-B36D-FD55FAA4C71E}" type="parTrans" cxnId="{25B43D38-7A34-43F7-9CE9-85FFE754B710}">
      <dgm:prSet/>
      <dgm:spPr/>
      <dgm:t>
        <a:bodyPr/>
        <a:lstStyle/>
        <a:p>
          <a:endParaRPr lang="tr-TR"/>
        </a:p>
      </dgm:t>
    </dgm:pt>
    <dgm:pt modelId="{762AA0B4-7D19-4D8A-87C4-85D89D3DA0FA}">
      <dgm:prSet/>
      <dgm:spPr/>
      <dgm:t>
        <a:bodyPr/>
        <a:lstStyle/>
        <a:p>
          <a:r>
            <a:rPr lang="tr-TR" dirty="0"/>
            <a:t>Etüt raporu formatı</a:t>
          </a:r>
        </a:p>
      </dgm:t>
    </dgm:pt>
    <dgm:pt modelId="{900A42DE-474B-44C3-9046-EFF7DBD1E4C9}" type="sibTrans" cxnId="{0739FCCF-6AE4-4CB3-A622-A2B8099D4D2E}">
      <dgm:prSet/>
      <dgm:spPr/>
      <dgm:t>
        <a:bodyPr/>
        <a:lstStyle/>
        <a:p>
          <a:endParaRPr lang="tr-TR"/>
        </a:p>
      </dgm:t>
    </dgm:pt>
    <dgm:pt modelId="{719D3976-2E19-4AE1-B1CE-205FD529897B}" type="parTrans" cxnId="{0739FCCF-6AE4-4CB3-A622-A2B8099D4D2E}">
      <dgm:prSet/>
      <dgm:spPr/>
      <dgm:t>
        <a:bodyPr/>
        <a:lstStyle/>
        <a:p>
          <a:endParaRPr lang="tr-TR"/>
        </a:p>
      </dgm:t>
    </dgm:pt>
    <dgm:pt modelId="{13BA771E-4E6A-46F1-AF0A-B318A927A26E}">
      <dgm:prSet/>
      <dgm:spPr/>
      <dgm:t>
        <a:bodyPr anchor="t"/>
        <a:lstStyle/>
        <a:p>
          <a:r>
            <a:rPr lang="tr-TR" dirty="0"/>
            <a:t>1-Mali Teklif Formu</a:t>
          </a:r>
        </a:p>
        <a:p>
          <a:r>
            <a:rPr lang="tr-TR" dirty="0"/>
            <a:t>2- Geçici Teminat Mektubu Örneği,  İhale Kefalet Senedi Örneği</a:t>
          </a:r>
        </a:p>
        <a:p>
          <a:r>
            <a:rPr lang="tr-TR" dirty="0"/>
            <a:t>3- Kesin Teminat Mektubu Örneği, Lahika-2 Sözleşme Kefalet Senedi Örneği</a:t>
          </a:r>
        </a:p>
        <a:p>
          <a:r>
            <a:rPr lang="es-ES" dirty="0"/>
            <a:t>4</a:t>
          </a:r>
          <a:r>
            <a:rPr lang="tr-TR" dirty="0"/>
            <a:t>- </a:t>
          </a:r>
          <a:r>
            <a:rPr lang="es-ES" dirty="0"/>
            <a:t>Ölçme ve Doğrulama Planı</a:t>
          </a:r>
          <a:endParaRPr lang="tr-TR" dirty="0"/>
        </a:p>
        <a:p>
          <a:r>
            <a:rPr lang="tr-TR" dirty="0"/>
            <a:t>5-Yıllık Tasarruf Doğrulama Raporu Formatı</a:t>
          </a:r>
        </a:p>
        <a:p>
          <a:r>
            <a:rPr lang="tr-TR" dirty="0"/>
            <a:t>6-İdare’nin İş ile ilişkili Mevcut Hizmet Alım Sözleşmeleri</a:t>
          </a:r>
        </a:p>
        <a:p>
          <a:r>
            <a:rPr lang="tr-TR" dirty="0"/>
            <a:t>7-Teklif Belgelerin Oluşturulmasına İlişkin Açıklamalar</a:t>
          </a:r>
        </a:p>
        <a:p>
          <a:r>
            <a:rPr lang="tr-TR" dirty="0"/>
            <a:t>8-Etüt Raporu</a:t>
          </a:r>
        </a:p>
        <a:p>
          <a:r>
            <a:rPr lang="tr-TR" dirty="0"/>
            <a:t>9-Uygulama Alanı envanteri</a:t>
          </a:r>
        </a:p>
        <a:p>
          <a:r>
            <a:rPr lang="tr-TR" dirty="0"/>
            <a:t>10-…………..</a:t>
          </a:r>
        </a:p>
      </dgm:t>
    </dgm:pt>
    <dgm:pt modelId="{E6FB1967-6328-4CE8-973A-E046B8B4889C}" type="sibTrans" cxnId="{F09F8B30-1F94-4460-B0DD-4CF043103A97}">
      <dgm:prSet/>
      <dgm:spPr/>
      <dgm:t>
        <a:bodyPr/>
        <a:lstStyle/>
        <a:p>
          <a:endParaRPr lang="tr-TR"/>
        </a:p>
      </dgm:t>
    </dgm:pt>
    <dgm:pt modelId="{65ECFB31-9044-4C63-BF06-BE9F24468EAD}" type="parTrans" cxnId="{F09F8B30-1F94-4460-B0DD-4CF043103A97}">
      <dgm:prSet/>
      <dgm:spPr/>
      <dgm:t>
        <a:bodyPr/>
        <a:lstStyle/>
        <a:p>
          <a:endParaRPr lang="tr-TR"/>
        </a:p>
      </dgm:t>
    </dgm:pt>
    <dgm:pt modelId="{57EC0699-2244-4023-BE21-9BBEAA2429CA}" type="pres">
      <dgm:prSet presAssocID="{0173A492-B270-4A62-90CE-EA25FAFFB019}" presName="hierChild1" presStyleCnt="0">
        <dgm:presLayoutVars>
          <dgm:orgChart val="1"/>
          <dgm:chPref val="1"/>
          <dgm:dir/>
          <dgm:animOne val="branch"/>
          <dgm:animLvl val="lvl"/>
          <dgm:resizeHandles/>
        </dgm:presLayoutVars>
      </dgm:prSet>
      <dgm:spPr/>
    </dgm:pt>
    <dgm:pt modelId="{F4467C42-BA26-409A-A569-1D1616F08741}" type="pres">
      <dgm:prSet presAssocID="{05751CB4-429A-4DEC-A391-F7293F90E807}" presName="hierRoot1" presStyleCnt="0">
        <dgm:presLayoutVars>
          <dgm:hierBranch val="init"/>
        </dgm:presLayoutVars>
      </dgm:prSet>
      <dgm:spPr/>
    </dgm:pt>
    <dgm:pt modelId="{BFF3C236-3BF2-48D6-9CC8-6FE71BC85655}" type="pres">
      <dgm:prSet presAssocID="{05751CB4-429A-4DEC-A391-F7293F90E807}" presName="rootComposite1" presStyleCnt="0"/>
      <dgm:spPr/>
    </dgm:pt>
    <dgm:pt modelId="{B69AB90E-AB3B-45EF-B7C5-2CF9F4E365D2}" type="pres">
      <dgm:prSet presAssocID="{05751CB4-429A-4DEC-A391-F7293F90E807}" presName="rootText1" presStyleLbl="node0" presStyleIdx="0" presStyleCnt="1" custScaleX="33200" custLinFactX="-2234" custLinFactNeighborX="-100000" custLinFactNeighborY="12651">
        <dgm:presLayoutVars>
          <dgm:chPref val="3"/>
        </dgm:presLayoutVars>
      </dgm:prSet>
      <dgm:spPr/>
    </dgm:pt>
    <dgm:pt modelId="{250FF8A3-9665-4A86-ABA0-8C739839FA76}" type="pres">
      <dgm:prSet presAssocID="{05751CB4-429A-4DEC-A391-F7293F90E807}" presName="rootConnector1" presStyleLbl="node1" presStyleIdx="0" presStyleCnt="0"/>
      <dgm:spPr/>
    </dgm:pt>
    <dgm:pt modelId="{C80103F0-8586-49A1-913E-2525BC83E442}" type="pres">
      <dgm:prSet presAssocID="{05751CB4-429A-4DEC-A391-F7293F90E807}" presName="hierChild2" presStyleCnt="0"/>
      <dgm:spPr/>
    </dgm:pt>
    <dgm:pt modelId="{6ED66A6A-1617-4F82-B18C-16973EC9EE3F}" type="pres">
      <dgm:prSet presAssocID="{719D3976-2E19-4AE1-B1CE-205FD529897B}" presName="Name64" presStyleLbl="parChTrans1D2" presStyleIdx="0" presStyleCnt="5"/>
      <dgm:spPr/>
    </dgm:pt>
    <dgm:pt modelId="{90B3A899-8044-463B-8CAB-2ED7DEE547FB}" type="pres">
      <dgm:prSet presAssocID="{762AA0B4-7D19-4D8A-87C4-85D89D3DA0FA}" presName="hierRoot2" presStyleCnt="0">
        <dgm:presLayoutVars>
          <dgm:hierBranch val="init"/>
        </dgm:presLayoutVars>
      </dgm:prSet>
      <dgm:spPr/>
    </dgm:pt>
    <dgm:pt modelId="{A4EB3878-CE90-492D-A3E0-0D2D6A0AE8F6}" type="pres">
      <dgm:prSet presAssocID="{762AA0B4-7D19-4D8A-87C4-85D89D3DA0FA}" presName="rootComposite" presStyleCnt="0"/>
      <dgm:spPr/>
    </dgm:pt>
    <dgm:pt modelId="{92CE1DA2-B7F6-493C-9E7B-3E4969208505}" type="pres">
      <dgm:prSet presAssocID="{762AA0B4-7D19-4D8A-87C4-85D89D3DA0FA}" presName="rootText" presStyleLbl="node2" presStyleIdx="0" presStyleCnt="3" custScaleX="64756" custLinFactNeighborX="16515" custLinFactNeighborY="-4175">
        <dgm:presLayoutVars>
          <dgm:chPref val="3"/>
        </dgm:presLayoutVars>
      </dgm:prSet>
      <dgm:spPr/>
    </dgm:pt>
    <dgm:pt modelId="{7E788E70-DBEF-4D47-8B9D-7D53C0C5DDB0}" type="pres">
      <dgm:prSet presAssocID="{762AA0B4-7D19-4D8A-87C4-85D89D3DA0FA}" presName="rootConnector" presStyleLbl="node2" presStyleIdx="0" presStyleCnt="3"/>
      <dgm:spPr/>
    </dgm:pt>
    <dgm:pt modelId="{3A6E5B6D-D66A-4EC8-9B50-268AF00433DE}" type="pres">
      <dgm:prSet presAssocID="{762AA0B4-7D19-4D8A-87C4-85D89D3DA0FA}" presName="hierChild4" presStyleCnt="0"/>
      <dgm:spPr/>
    </dgm:pt>
    <dgm:pt modelId="{E31FFEA4-CE1B-4BD7-86E7-223E0D451344}" type="pres">
      <dgm:prSet presAssocID="{762AA0B4-7D19-4D8A-87C4-85D89D3DA0FA}" presName="hierChild5" presStyleCnt="0"/>
      <dgm:spPr/>
    </dgm:pt>
    <dgm:pt modelId="{38323E8B-5C17-401D-8DDB-68C2587F9C89}" type="pres">
      <dgm:prSet presAssocID="{68F732F8-E604-42AB-B36D-FD55FAA4C71E}" presName="Name64" presStyleLbl="parChTrans1D2" presStyleIdx="1" presStyleCnt="5"/>
      <dgm:spPr/>
    </dgm:pt>
    <dgm:pt modelId="{373434C1-28EF-4B67-8524-C899BB765B5C}" type="pres">
      <dgm:prSet presAssocID="{31F745BB-B536-42D3-AEC2-EDEEB3C0D586}" presName="hierRoot2" presStyleCnt="0">
        <dgm:presLayoutVars>
          <dgm:hierBranch val="init"/>
        </dgm:presLayoutVars>
      </dgm:prSet>
      <dgm:spPr/>
    </dgm:pt>
    <dgm:pt modelId="{83A0F21F-30E6-4EDD-BFBF-A113DE2025FC}" type="pres">
      <dgm:prSet presAssocID="{31F745BB-B536-42D3-AEC2-EDEEB3C0D586}" presName="rootComposite" presStyleCnt="0"/>
      <dgm:spPr/>
    </dgm:pt>
    <dgm:pt modelId="{6FBA70BE-96DD-406E-8314-FF49A67F301D}" type="pres">
      <dgm:prSet presAssocID="{31F745BB-B536-42D3-AEC2-EDEEB3C0D586}" presName="rootText" presStyleLbl="node2" presStyleIdx="1" presStyleCnt="3" custScaleX="64755" custLinFactNeighborX="16515" custLinFactNeighborY="-21631">
        <dgm:presLayoutVars>
          <dgm:chPref val="3"/>
        </dgm:presLayoutVars>
      </dgm:prSet>
      <dgm:spPr/>
    </dgm:pt>
    <dgm:pt modelId="{9C0FAE3C-983E-441B-BE53-6F8D8192E1C7}" type="pres">
      <dgm:prSet presAssocID="{31F745BB-B536-42D3-AEC2-EDEEB3C0D586}" presName="rootConnector" presStyleLbl="node2" presStyleIdx="1" presStyleCnt="3"/>
      <dgm:spPr/>
    </dgm:pt>
    <dgm:pt modelId="{E1DAF1FD-80A2-4D55-90AE-CE24F481BD04}" type="pres">
      <dgm:prSet presAssocID="{31F745BB-B536-42D3-AEC2-EDEEB3C0D586}" presName="hierChild4" presStyleCnt="0"/>
      <dgm:spPr/>
    </dgm:pt>
    <dgm:pt modelId="{752B724D-8DE8-466A-8A10-C5297EC8C6E0}" type="pres">
      <dgm:prSet presAssocID="{65ECFB31-9044-4C63-BF06-BE9F24468EAD}" presName="Name64" presStyleLbl="parChTrans1D3" presStyleIdx="0" presStyleCnt="1"/>
      <dgm:spPr/>
    </dgm:pt>
    <dgm:pt modelId="{7D7BCC08-9CF2-44EE-A065-EDCC863B53DE}" type="pres">
      <dgm:prSet presAssocID="{13BA771E-4E6A-46F1-AF0A-B318A927A26E}" presName="hierRoot2" presStyleCnt="0">
        <dgm:presLayoutVars>
          <dgm:hierBranch val="init"/>
        </dgm:presLayoutVars>
      </dgm:prSet>
      <dgm:spPr/>
    </dgm:pt>
    <dgm:pt modelId="{365CB3BF-F7E9-41CC-855A-BBA6980CFCFD}" type="pres">
      <dgm:prSet presAssocID="{13BA771E-4E6A-46F1-AF0A-B318A927A26E}" presName="rootComposite" presStyleCnt="0"/>
      <dgm:spPr/>
    </dgm:pt>
    <dgm:pt modelId="{6D75224B-97F8-4162-9669-1C5C9CD0257C}" type="pres">
      <dgm:prSet presAssocID="{13BA771E-4E6A-46F1-AF0A-B318A927A26E}" presName="rootText" presStyleLbl="node3" presStyleIdx="0" presStyleCnt="1" custScaleY="343047" custLinFactNeighborX="33462" custLinFactNeighborY="-87705">
        <dgm:presLayoutVars>
          <dgm:chPref val="3"/>
        </dgm:presLayoutVars>
      </dgm:prSet>
      <dgm:spPr/>
    </dgm:pt>
    <dgm:pt modelId="{4C39625A-53FC-4152-98C6-302B25A0A210}" type="pres">
      <dgm:prSet presAssocID="{13BA771E-4E6A-46F1-AF0A-B318A927A26E}" presName="rootConnector" presStyleLbl="node3" presStyleIdx="0" presStyleCnt="1"/>
      <dgm:spPr/>
    </dgm:pt>
    <dgm:pt modelId="{3D37AB49-0F67-4752-B907-CFAE74CF022C}" type="pres">
      <dgm:prSet presAssocID="{13BA771E-4E6A-46F1-AF0A-B318A927A26E}" presName="hierChild4" presStyleCnt="0"/>
      <dgm:spPr/>
    </dgm:pt>
    <dgm:pt modelId="{096FC379-138B-477E-A46D-F8E807F1F6B3}" type="pres">
      <dgm:prSet presAssocID="{13BA771E-4E6A-46F1-AF0A-B318A927A26E}" presName="hierChild5" presStyleCnt="0"/>
      <dgm:spPr/>
    </dgm:pt>
    <dgm:pt modelId="{995A195D-E210-426E-A0EE-1D4F8395AABB}" type="pres">
      <dgm:prSet presAssocID="{31F745BB-B536-42D3-AEC2-EDEEB3C0D586}" presName="hierChild5" presStyleCnt="0"/>
      <dgm:spPr/>
    </dgm:pt>
    <dgm:pt modelId="{AE503BC3-6371-4F68-9BEB-3832E410A03F}" type="pres">
      <dgm:prSet presAssocID="{98022572-A280-4EB7-82DE-6D3594E72048}" presName="Name64" presStyleLbl="parChTrans1D2" presStyleIdx="2" presStyleCnt="5"/>
      <dgm:spPr/>
    </dgm:pt>
    <dgm:pt modelId="{62B62ED3-98A6-4754-B149-99E656B66C09}" type="pres">
      <dgm:prSet presAssocID="{31946B57-DC63-40BD-BDF6-3654DEED2AB7}" presName="hierRoot2" presStyleCnt="0">
        <dgm:presLayoutVars>
          <dgm:hierBranch val="init"/>
        </dgm:presLayoutVars>
      </dgm:prSet>
      <dgm:spPr/>
    </dgm:pt>
    <dgm:pt modelId="{CD04BE5A-6DC0-4C77-8C15-8EF609A9E713}" type="pres">
      <dgm:prSet presAssocID="{31946B57-DC63-40BD-BDF6-3654DEED2AB7}" presName="rootComposite" presStyleCnt="0"/>
      <dgm:spPr/>
    </dgm:pt>
    <dgm:pt modelId="{0F06483A-1BEB-4AAE-8939-5922E1CABD81}" type="pres">
      <dgm:prSet presAssocID="{31946B57-DC63-40BD-BDF6-3654DEED2AB7}" presName="rootText" presStyleLbl="node2" presStyleIdx="2" presStyleCnt="3" custScaleX="63658" custLinFactNeighborX="16515" custLinFactNeighborY="-27391">
        <dgm:presLayoutVars>
          <dgm:chPref val="3"/>
        </dgm:presLayoutVars>
      </dgm:prSet>
      <dgm:spPr/>
    </dgm:pt>
    <dgm:pt modelId="{D07E5A3A-E28F-4F54-A87E-125327DFA0D8}" type="pres">
      <dgm:prSet presAssocID="{31946B57-DC63-40BD-BDF6-3654DEED2AB7}" presName="rootConnector" presStyleLbl="node2" presStyleIdx="2" presStyleCnt="3"/>
      <dgm:spPr/>
    </dgm:pt>
    <dgm:pt modelId="{996DD26E-5159-4407-959E-AEF100EF2A99}" type="pres">
      <dgm:prSet presAssocID="{31946B57-DC63-40BD-BDF6-3654DEED2AB7}" presName="hierChild4" presStyleCnt="0"/>
      <dgm:spPr/>
    </dgm:pt>
    <dgm:pt modelId="{49D9E228-AC13-4237-BE92-3CD951DB3324}" type="pres">
      <dgm:prSet presAssocID="{31946B57-DC63-40BD-BDF6-3654DEED2AB7}" presName="hierChild5" presStyleCnt="0"/>
      <dgm:spPr/>
    </dgm:pt>
    <dgm:pt modelId="{496598E2-21AF-4A81-B494-7B5071FA9BF9}" type="pres">
      <dgm:prSet presAssocID="{05751CB4-429A-4DEC-A391-F7293F90E807}" presName="hierChild3" presStyleCnt="0"/>
      <dgm:spPr/>
    </dgm:pt>
    <dgm:pt modelId="{0AD34E23-6511-4CA0-8DFD-8BFE009D5023}" type="pres">
      <dgm:prSet presAssocID="{DCB7206D-B352-4EF3-930E-80BED5A93EF3}" presName="Name115" presStyleLbl="parChTrans1D2" presStyleIdx="3" presStyleCnt="5"/>
      <dgm:spPr/>
    </dgm:pt>
    <dgm:pt modelId="{C91F4859-76E9-4100-8C6B-0640DCF9EEB1}" type="pres">
      <dgm:prSet presAssocID="{11B52EAF-D4BF-46CD-88B1-4F5F056D712E}" presName="hierRoot3" presStyleCnt="0">
        <dgm:presLayoutVars>
          <dgm:hierBranch val="init"/>
        </dgm:presLayoutVars>
      </dgm:prSet>
      <dgm:spPr/>
    </dgm:pt>
    <dgm:pt modelId="{5D21AC78-54CB-4071-8C82-F459D3A5FE1D}" type="pres">
      <dgm:prSet presAssocID="{11B52EAF-D4BF-46CD-88B1-4F5F056D712E}" presName="rootComposite3" presStyleCnt="0"/>
      <dgm:spPr/>
    </dgm:pt>
    <dgm:pt modelId="{2E63542B-F2C3-485F-B4C7-2CC5C9280429}" type="pres">
      <dgm:prSet presAssocID="{11B52EAF-D4BF-46CD-88B1-4F5F056D712E}" presName="rootText3" presStyleLbl="asst1" presStyleIdx="0" presStyleCnt="2" custScaleX="38651" custLinFactNeighborX="-74494" custLinFactNeighborY="36607">
        <dgm:presLayoutVars>
          <dgm:chPref val="3"/>
        </dgm:presLayoutVars>
      </dgm:prSet>
      <dgm:spPr/>
    </dgm:pt>
    <dgm:pt modelId="{FA01ED0B-F9E6-4CB3-A9F7-8D594BDE6D79}" type="pres">
      <dgm:prSet presAssocID="{11B52EAF-D4BF-46CD-88B1-4F5F056D712E}" presName="rootConnector3" presStyleLbl="asst1" presStyleIdx="0" presStyleCnt="2"/>
      <dgm:spPr/>
    </dgm:pt>
    <dgm:pt modelId="{49520FB4-3324-4D98-BC8E-0A42112307C5}" type="pres">
      <dgm:prSet presAssocID="{11B52EAF-D4BF-46CD-88B1-4F5F056D712E}" presName="hierChild6" presStyleCnt="0"/>
      <dgm:spPr/>
    </dgm:pt>
    <dgm:pt modelId="{DD884FDB-1022-4203-BF51-A261FEB03BB1}" type="pres">
      <dgm:prSet presAssocID="{11B52EAF-D4BF-46CD-88B1-4F5F056D712E}" presName="hierChild7" presStyleCnt="0"/>
      <dgm:spPr/>
    </dgm:pt>
    <dgm:pt modelId="{22B092A5-20E7-4F8A-9469-057662817D41}" type="pres">
      <dgm:prSet presAssocID="{1217C0B9-C781-4AF0-B1D0-7BDDDA1A0682}" presName="Name115" presStyleLbl="parChTrans1D2" presStyleIdx="4" presStyleCnt="5"/>
      <dgm:spPr/>
    </dgm:pt>
    <dgm:pt modelId="{8A142F2C-1FB9-4AF3-9758-D726C13248D9}" type="pres">
      <dgm:prSet presAssocID="{A12D87CF-BAA8-487B-BC0C-BCB6C0A9494F}" presName="hierRoot3" presStyleCnt="0">
        <dgm:presLayoutVars>
          <dgm:hierBranch val="init"/>
        </dgm:presLayoutVars>
      </dgm:prSet>
      <dgm:spPr/>
    </dgm:pt>
    <dgm:pt modelId="{01BC0125-E651-493D-893D-4600F8A3A04B}" type="pres">
      <dgm:prSet presAssocID="{A12D87CF-BAA8-487B-BC0C-BCB6C0A9494F}" presName="rootComposite3" presStyleCnt="0"/>
      <dgm:spPr/>
    </dgm:pt>
    <dgm:pt modelId="{B9AF4B2F-504C-4F70-A4F0-B9A9DB705338}" type="pres">
      <dgm:prSet presAssocID="{A12D87CF-BAA8-487B-BC0C-BCB6C0A9494F}" presName="rootText3" presStyleLbl="asst1" presStyleIdx="1" presStyleCnt="2" custScaleX="36704" custLinFactY="-6751" custLinFactNeighborX="-14173" custLinFactNeighborY="-100000">
        <dgm:presLayoutVars>
          <dgm:chPref val="3"/>
        </dgm:presLayoutVars>
      </dgm:prSet>
      <dgm:spPr/>
    </dgm:pt>
    <dgm:pt modelId="{A7C152F7-8C5C-46E0-9480-5B4A4E0833EF}" type="pres">
      <dgm:prSet presAssocID="{A12D87CF-BAA8-487B-BC0C-BCB6C0A9494F}" presName="rootConnector3" presStyleLbl="asst1" presStyleIdx="1" presStyleCnt="2"/>
      <dgm:spPr/>
    </dgm:pt>
    <dgm:pt modelId="{26AFB9D1-03DD-4C74-8ED0-A55DDDDDE982}" type="pres">
      <dgm:prSet presAssocID="{A12D87CF-BAA8-487B-BC0C-BCB6C0A9494F}" presName="hierChild6" presStyleCnt="0"/>
      <dgm:spPr/>
    </dgm:pt>
    <dgm:pt modelId="{C43547DA-F39A-4ADA-BBBF-F62F2993DA05}" type="pres">
      <dgm:prSet presAssocID="{A12D87CF-BAA8-487B-BC0C-BCB6C0A9494F}" presName="hierChild7" presStyleCnt="0"/>
      <dgm:spPr/>
    </dgm:pt>
  </dgm:ptLst>
  <dgm:cxnLst>
    <dgm:cxn modelId="{8BF00404-91EE-4D7B-91F8-BCE485AB04E2}" type="presOf" srcId="{0173A492-B270-4A62-90CE-EA25FAFFB019}" destId="{57EC0699-2244-4023-BE21-9BBEAA2429CA}" srcOrd="0" destOrd="0" presId="urn:microsoft.com/office/officeart/2009/3/layout/HorizontalOrganizationChart"/>
    <dgm:cxn modelId="{F2EC1409-AC4C-40F9-9353-3E4C05F267BF}" type="presOf" srcId="{11B52EAF-D4BF-46CD-88B1-4F5F056D712E}" destId="{FA01ED0B-F9E6-4CB3-A9F7-8D594BDE6D79}" srcOrd="1" destOrd="0" presId="urn:microsoft.com/office/officeart/2009/3/layout/HorizontalOrganizationChart"/>
    <dgm:cxn modelId="{60B1D50B-39ED-42B6-8D84-F86E3D6980F0}" type="presOf" srcId="{31946B57-DC63-40BD-BDF6-3654DEED2AB7}" destId="{0F06483A-1BEB-4AAE-8939-5922E1CABD81}" srcOrd="0" destOrd="0" presId="urn:microsoft.com/office/officeart/2009/3/layout/HorizontalOrganizationChart"/>
    <dgm:cxn modelId="{F1F5C819-5A05-4C83-9CE6-C29B14AFE26E}" type="presOf" srcId="{DCB7206D-B352-4EF3-930E-80BED5A93EF3}" destId="{0AD34E23-6511-4CA0-8DFD-8BFE009D5023}" srcOrd="0" destOrd="0" presId="urn:microsoft.com/office/officeart/2009/3/layout/HorizontalOrganizationChart"/>
    <dgm:cxn modelId="{661F892B-D464-4DC9-82D3-114289DE761F}" type="presOf" srcId="{719D3976-2E19-4AE1-B1CE-205FD529897B}" destId="{6ED66A6A-1617-4F82-B18C-16973EC9EE3F}" srcOrd="0" destOrd="0" presId="urn:microsoft.com/office/officeart/2009/3/layout/HorizontalOrganizationChart"/>
    <dgm:cxn modelId="{F09F8B30-1F94-4460-B0DD-4CF043103A97}" srcId="{31F745BB-B536-42D3-AEC2-EDEEB3C0D586}" destId="{13BA771E-4E6A-46F1-AF0A-B318A927A26E}" srcOrd="0" destOrd="0" parTransId="{65ECFB31-9044-4C63-BF06-BE9F24468EAD}" sibTransId="{E6FB1967-6328-4CE8-973A-E046B8B4889C}"/>
    <dgm:cxn modelId="{25B43D38-7A34-43F7-9CE9-85FFE754B710}" srcId="{05751CB4-429A-4DEC-A391-F7293F90E807}" destId="{31F745BB-B536-42D3-AEC2-EDEEB3C0D586}" srcOrd="3" destOrd="0" parTransId="{68F732F8-E604-42AB-B36D-FD55FAA4C71E}" sibTransId="{D1CF25BA-A125-4E78-AA99-05E30E3EA6D9}"/>
    <dgm:cxn modelId="{96559A3E-0F5C-4C75-AFA2-CEBB46B0B042}" type="presOf" srcId="{11B52EAF-D4BF-46CD-88B1-4F5F056D712E}" destId="{2E63542B-F2C3-485F-B4C7-2CC5C9280429}" srcOrd="0" destOrd="0" presId="urn:microsoft.com/office/officeart/2009/3/layout/HorizontalOrganizationChart"/>
    <dgm:cxn modelId="{DB36D340-3FC0-4902-9C74-3B4A1C2C2FF0}" srcId="{05751CB4-429A-4DEC-A391-F7293F90E807}" destId="{31946B57-DC63-40BD-BDF6-3654DEED2AB7}" srcOrd="4" destOrd="0" parTransId="{98022572-A280-4EB7-82DE-6D3594E72048}" sibTransId="{8F6C09F9-FEAC-47C1-ACB3-C8B671CFC1E2}"/>
    <dgm:cxn modelId="{A7A54061-5BCC-4A14-8853-1A85E6450779}" type="presOf" srcId="{68F732F8-E604-42AB-B36D-FD55FAA4C71E}" destId="{38323E8B-5C17-401D-8DDB-68C2587F9C89}" srcOrd="0" destOrd="0" presId="urn:microsoft.com/office/officeart/2009/3/layout/HorizontalOrganizationChart"/>
    <dgm:cxn modelId="{730CD146-07CF-4F13-9670-AAEC22B25753}" type="presOf" srcId="{A12D87CF-BAA8-487B-BC0C-BCB6C0A9494F}" destId="{B9AF4B2F-504C-4F70-A4F0-B9A9DB705338}" srcOrd="0" destOrd="0" presId="urn:microsoft.com/office/officeart/2009/3/layout/HorizontalOrganizationChart"/>
    <dgm:cxn modelId="{389FB972-EBDB-4C9A-BCA1-AE26CFC8795E}" type="presOf" srcId="{13BA771E-4E6A-46F1-AF0A-B318A927A26E}" destId="{4C39625A-53FC-4152-98C6-302B25A0A210}" srcOrd="1" destOrd="0" presId="urn:microsoft.com/office/officeart/2009/3/layout/HorizontalOrganizationChart"/>
    <dgm:cxn modelId="{B71EEB54-76DA-4B66-A8BC-A90C451B4448}" srcId="{05751CB4-429A-4DEC-A391-F7293F90E807}" destId="{11B52EAF-D4BF-46CD-88B1-4F5F056D712E}" srcOrd="0" destOrd="0" parTransId="{DCB7206D-B352-4EF3-930E-80BED5A93EF3}" sibTransId="{5818FD3A-90DB-4326-805C-D8109AA6388B}"/>
    <dgm:cxn modelId="{665C3556-2B62-4779-A1AA-C2C6176A07A8}" type="presOf" srcId="{762AA0B4-7D19-4D8A-87C4-85D89D3DA0FA}" destId="{7E788E70-DBEF-4D47-8B9D-7D53C0C5DDB0}" srcOrd="1" destOrd="0" presId="urn:microsoft.com/office/officeart/2009/3/layout/HorizontalOrganizationChart"/>
    <dgm:cxn modelId="{63E6137D-2D80-4C31-8FFA-DC863F6C7075}" type="presOf" srcId="{65ECFB31-9044-4C63-BF06-BE9F24468EAD}" destId="{752B724D-8DE8-466A-8A10-C5297EC8C6E0}" srcOrd="0" destOrd="0" presId="urn:microsoft.com/office/officeart/2009/3/layout/HorizontalOrganizationChart"/>
    <dgm:cxn modelId="{8C619391-796E-46E5-AC44-42AB034F62B4}" type="presOf" srcId="{98022572-A280-4EB7-82DE-6D3594E72048}" destId="{AE503BC3-6371-4F68-9BEB-3832E410A03F}" srcOrd="0" destOrd="0" presId="urn:microsoft.com/office/officeart/2009/3/layout/HorizontalOrganizationChart"/>
    <dgm:cxn modelId="{6D00D99D-D814-47D8-A38E-DB33F25A6B09}" type="presOf" srcId="{13BA771E-4E6A-46F1-AF0A-B318A927A26E}" destId="{6D75224B-97F8-4162-9669-1C5C9CD0257C}" srcOrd="0" destOrd="0" presId="urn:microsoft.com/office/officeart/2009/3/layout/HorizontalOrganizationChart"/>
    <dgm:cxn modelId="{65B3209F-058E-4448-98DA-A4C93B98F924}" type="presOf" srcId="{31F745BB-B536-42D3-AEC2-EDEEB3C0D586}" destId="{9C0FAE3C-983E-441B-BE53-6F8D8192E1C7}" srcOrd="1" destOrd="0" presId="urn:microsoft.com/office/officeart/2009/3/layout/HorizontalOrganizationChart"/>
    <dgm:cxn modelId="{5910B5A1-4E75-4634-B6AA-B095CDA197CD}" type="presOf" srcId="{31F745BB-B536-42D3-AEC2-EDEEB3C0D586}" destId="{6FBA70BE-96DD-406E-8314-FF49A67F301D}" srcOrd="0" destOrd="0" presId="urn:microsoft.com/office/officeart/2009/3/layout/HorizontalOrganizationChart"/>
    <dgm:cxn modelId="{EA49FDA3-288D-4B88-8201-2051E056968E}" type="presOf" srcId="{A12D87CF-BAA8-487B-BC0C-BCB6C0A9494F}" destId="{A7C152F7-8C5C-46E0-9480-5B4A4E0833EF}" srcOrd="1" destOrd="0" presId="urn:microsoft.com/office/officeart/2009/3/layout/HorizontalOrganizationChart"/>
    <dgm:cxn modelId="{D2C8F9BB-F520-4971-99C6-D5E22874C70C}" type="presOf" srcId="{1217C0B9-C781-4AF0-B1D0-7BDDDA1A0682}" destId="{22B092A5-20E7-4F8A-9469-057662817D41}" srcOrd="0" destOrd="0" presId="urn:microsoft.com/office/officeart/2009/3/layout/HorizontalOrganizationChart"/>
    <dgm:cxn modelId="{BF511FBD-A5C8-48FE-945D-0BE839B9C302}" type="presOf" srcId="{31946B57-DC63-40BD-BDF6-3654DEED2AB7}" destId="{D07E5A3A-E28F-4F54-A87E-125327DFA0D8}" srcOrd="1" destOrd="0" presId="urn:microsoft.com/office/officeart/2009/3/layout/HorizontalOrganizationChart"/>
    <dgm:cxn modelId="{0739FCCF-6AE4-4CB3-A622-A2B8099D4D2E}" srcId="{05751CB4-429A-4DEC-A391-F7293F90E807}" destId="{762AA0B4-7D19-4D8A-87C4-85D89D3DA0FA}" srcOrd="2" destOrd="0" parTransId="{719D3976-2E19-4AE1-B1CE-205FD529897B}" sibTransId="{900A42DE-474B-44C3-9046-EFF7DBD1E4C9}"/>
    <dgm:cxn modelId="{C1B284D6-CCBD-484A-92F2-6966129CDB0B}" type="presOf" srcId="{762AA0B4-7D19-4D8A-87C4-85D89D3DA0FA}" destId="{92CE1DA2-B7F6-493C-9E7B-3E4969208505}" srcOrd="0" destOrd="0" presId="urn:microsoft.com/office/officeart/2009/3/layout/HorizontalOrganizationChart"/>
    <dgm:cxn modelId="{64CCC0DA-E490-4FA7-9FB1-C13862D8688D}" type="presOf" srcId="{05751CB4-429A-4DEC-A391-F7293F90E807}" destId="{B69AB90E-AB3B-45EF-B7C5-2CF9F4E365D2}" srcOrd="0" destOrd="0" presId="urn:microsoft.com/office/officeart/2009/3/layout/HorizontalOrganizationChart"/>
    <dgm:cxn modelId="{10DB7FF3-7162-431C-952B-97A632039A2A}" srcId="{0173A492-B270-4A62-90CE-EA25FAFFB019}" destId="{05751CB4-429A-4DEC-A391-F7293F90E807}" srcOrd="0" destOrd="0" parTransId="{C5B0C8B9-80E1-423D-9E4B-B7340EDA2463}" sibTransId="{5FF5A6C5-E999-4760-B5CC-B9240F9E699F}"/>
    <dgm:cxn modelId="{66BDFEF7-FDA0-4020-9073-99287EC4CDDE}" type="presOf" srcId="{05751CB4-429A-4DEC-A391-F7293F90E807}" destId="{250FF8A3-9665-4A86-ABA0-8C739839FA76}" srcOrd="1" destOrd="0" presId="urn:microsoft.com/office/officeart/2009/3/layout/HorizontalOrganizationChart"/>
    <dgm:cxn modelId="{541179FB-4D37-4337-96BC-27E9840EE690}" srcId="{05751CB4-429A-4DEC-A391-F7293F90E807}" destId="{A12D87CF-BAA8-487B-BC0C-BCB6C0A9494F}" srcOrd="1" destOrd="0" parTransId="{1217C0B9-C781-4AF0-B1D0-7BDDDA1A0682}" sibTransId="{11510751-F797-4F61-9322-4697475D3B79}"/>
    <dgm:cxn modelId="{AFEC7F96-906C-460B-81A7-5CCF4A61EC4C}" type="presParOf" srcId="{57EC0699-2244-4023-BE21-9BBEAA2429CA}" destId="{F4467C42-BA26-409A-A569-1D1616F08741}" srcOrd="0" destOrd="0" presId="urn:microsoft.com/office/officeart/2009/3/layout/HorizontalOrganizationChart"/>
    <dgm:cxn modelId="{6C32A56B-D10A-4CD3-941F-8997C8B0FE6E}" type="presParOf" srcId="{F4467C42-BA26-409A-A569-1D1616F08741}" destId="{BFF3C236-3BF2-48D6-9CC8-6FE71BC85655}" srcOrd="0" destOrd="0" presId="urn:microsoft.com/office/officeart/2009/3/layout/HorizontalOrganizationChart"/>
    <dgm:cxn modelId="{50F46A9C-366C-4F87-8B01-3BD481C602C1}" type="presParOf" srcId="{BFF3C236-3BF2-48D6-9CC8-6FE71BC85655}" destId="{B69AB90E-AB3B-45EF-B7C5-2CF9F4E365D2}" srcOrd="0" destOrd="0" presId="urn:microsoft.com/office/officeart/2009/3/layout/HorizontalOrganizationChart"/>
    <dgm:cxn modelId="{7177F025-A7A7-4E0B-9731-3106A48A326F}" type="presParOf" srcId="{BFF3C236-3BF2-48D6-9CC8-6FE71BC85655}" destId="{250FF8A3-9665-4A86-ABA0-8C739839FA76}" srcOrd="1" destOrd="0" presId="urn:microsoft.com/office/officeart/2009/3/layout/HorizontalOrganizationChart"/>
    <dgm:cxn modelId="{AF585224-6664-41D4-82DF-800B920C55C3}" type="presParOf" srcId="{F4467C42-BA26-409A-A569-1D1616F08741}" destId="{C80103F0-8586-49A1-913E-2525BC83E442}" srcOrd="1" destOrd="0" presId="urn:microsoft.com/office/officeart/2009/3/layout/HorizontalOrganizationChart"/>
    <dgm:cxn modelId="{5A44ED0B-9974-4759-9773-967707C83D4E}" type="presParOf" srcId="{C80103F0-8586-49A1-913E-2525BC83E442}" destId="{6ED66A6A-1617-4F82-B18C-16973EC9EE3F}" srcOrd="0" destOrd="0" presId="urn:microsoft.com/office/officeart/2009/3/layout/HorizontalOrganizationChart"/>
    <dgm:cxn modelId="{160611C1-294F-4658-8924-C84DECDB9B93}" type="presParOf" srcId="{C80103F0-8586-49A1-913E-2525BC83E442}" destId="{90B3A899-8044-463B-8CAB-2ED7DEE547FB}" srcOrd="1" destOrd="0" presId="urn:microsoft.com/office/officeart/2009/3/layout/HorizontalOrganizationChart"/>
    <dgm:cxn modelId="{B52B9F2E-03D8-421E-AD53-83A08FAAEBAB}" type="presParOf" srcId="{90B3A899-8044-463B-8CAB-2ED7DEE547FB}" destId="{A4EB3878-CE90-492D-A3E0-0D2D6A0AE8F6}" srcOrd="0" destOrd="0" presId="urn:microsoft.com/office/officeart/2009/3/layout/HorizontalOrganizationChart"/>
    <dgm:cxn modelId="{09B36A8A-74AA-41B5-BA2E-AE959FB31028}" type="presParOf" srcId="{A4EB3878-CE90-492D-A3E0-0D2D6A0AE8F6}" destId="{92CE1DA2-B7F6-493C-9E7B-3E4969208505}" srcOrd="0" destOrd="0" presId="urn:microsoft.com/office/officeart/2009/3/layout/HorizontalOrganizationChart"/>
    <dgm:cxn modelId="{85CED029-5B2E-4B90-ABE3-3DD3592BDFDA}" type="presParOf" srcId="{A4EB3878-CE90-492D-A3E0-0D2D6A0AE8F6}" destId="{7E788E70-DBEF-4D47-8B9D-7D53C0C5DDB0}" srcOrd="1" destOrd="0" presId="urn:microsoft.com/office/officeart/2009/3/layout/HorizontalOrganizationChart"/>
    <dgm:cxn modelId="{FD5CF3D1-FFD5-4CD8-AD1B-C6C964687B08}" type="presParOf" srcId="{90B3A899-8044-463B-8CAB-2ED7DEE547FB}" destId="{3A6E5B6D-D66A-4EC8-9B50-268AF00433DE}" srcOrd="1" destOrd="0" presId="urn:microsoft.com/office/officeart/2009/3/layout/HorizontalOrganizationChart"/>
    <dgm:cxn modelId="{4BA08F56-56F0-4C18-9351-B449058318F4}" type="presParOf" srcId="{90B3A899-8044-463B-8CAB-2ED7DEE547FB}" destId="{E31FFEA4-CE1B-4BD7-86E7-223E0D451344}" srcOrd="2" destOrd="0" presId="urn:microsoft.com/office/officeart/2009/3/layout/HorizontalOrganizationChart"/>
    <dgm:cxn modelId="{CBB9E8C7-FBDE-48E1-BEE1-9A1E541677D4}" type="presParOf" srcId="{C80103F0-8586-49A1-913E-2525BC83E442}" destId="{38323E8B-5C17-401D-8DDB-68C2587F9C89}" srcOrd="2" destOrd="0" presId="urn:microsoft.com/office/officeart/2009/3/layout/HorizontalOrganizationChart"/>
    <dgm:cxn modelId="{3D557795-B2F5-445A-B263-7311E21B2FD6}" type="presParOf" srcId="{C80103F0-8586-49A1-913E-2525BC83E442}" destId="{373434C1-28EF-4B67-8524-C899BB765B5C}" srcOrd="3" destOrd="0" presId="urn:microsoft.com/office/officeart/2009/3/layout/HorizontalOrganizationChart"/>
    <dgm:cxn modelId="{20142A84-D244-4166-8E1B-6769FB4127C8}" type="presParOf" srcId="{373434C1-28EF-4B67-8524-C899BB765B5C}" destId="{83A0F21F-30E6-4EDD-BFBF-A113DE2025FC}" srcOrd="0" destOrd="0" presId="urn:microsoft.com/office/officeart/2009/3/layout/HorizontalOrganizationChart"/>
    <dgm:cxn modelId="{38B8E146-82D4-4783-A753-CAD0B56319BA}" type="presParOf" srcId="{83A0F21F-30E6-4EDD-BFBF-A113DE2025FC}" destId="{6FBA70BE-96DD-406E-8314-FF49A67F301D}" srcOrd="0" destOrd="0" presId="urn:microsoft.com/office/officeart/2009/3/layout/HorizontalOrganizationChart"/>
    <dgm:cxn modelId="{41928BB9-A3A0-4F4B-8BC0-7ED92A2F996D}" type="presParOf" srcId="{83A0F21F-30E6-4EDD-BFBF-A113DE2025FC}" destId="{9C0FAE3C-983E-441B-BE53-6F8D8192E1C7}" srcOrd="1" destOrd="0" presId="urn:microsoft.com/office/officeart/2009/3/layout/HorizontalOrganizationChart"/>
    <dgm:cxn modelId="{71A13931-6348-4306-81DF-B80AE570BEF9}" type="presParOf" srcId="{373434C1-28EF-4B67-8524-C899BB765B5C}" destId="{E1DAF1FD-80A2-4D55-90AE-CE24F481BD04}" srcOrd="1" destOrd="0" presId="urn:microsoft.com/office/officeart/2009/3/layout/HorizontalOrganizationChart"/>
    <dgm:cxn modelId="{9A72727B-BCF2-4D65-97C9-CC52DB6C536F}" type="presParOf" srcId="{E1DAF1FD-80A2-4D55-90AE-CE24F481BD04}" destId="{752B724D-8DE8-466A-8A10-C5297EC8C6E0}" srcOrd="0" destOrd="0" presId="urn:microsoft.com/office/officeart/2009/3/layout/HorizontalOrganizationChart"/>
    <dgm:cxn modelId="{3C7D14E0-93AC-4F8C-9908-64091078B515}" type="presParOf" srcId="{E1DAF1FD-80A2-4D55-90AE-CE24F481BD04}" destId="{7D7BCC08-9CF2-44EE-A065-EDCC863B53DE}" srcOrd="1" destOrd="0" presId="urn:microsoft.com/office/officeart/2009/3/layout/HorizontalOrganizationChart"/>
    <dgm:cxn modelId="{3A11B31F-2F7A-4F35-8702-0BFB1DB6AB89}" type="presParOf" srcId="{7D7BCC08-9CF2-44EE-A065-EDCC863B53DE}" destId="{365CB3BF-F7E9-41CC-855A-BBA6980CFCFD}" srcOrd="0" destOrd="0" presId="urn:microsoft.com/office/officeart/2009/3/layout/HorizontalOrganizationChart"/>
    <dgm:cxn modelId="{FA8F7C60-5F54-4D9E-9D43-29100629EC09}" type="presParOf" srcId="{365CB3BF-F7E9-41CC-855A-BBA6980CFCFD}" destId="{6D75224B-97F8-4162-9669-1C5C9CD0257C}" srcOrd="0" destOrd="0" presId="urn:microsoft.com/office/officeart/2009/3/layout/HorizontalOrganizationChart"/>
    <dgm:cxn modelId="{E3551075-0AFB-4DDA-9F6A-A2E9945C1EBF}" type="presParOf" srcId="{365CB3BF-F7E9-41CC-855A-BBA6980CFCFD}" destId="{4C39625A-53FC-4152-98C6-302B25A0A210}" srcOrd="1" destOrd="0" presId="urn:microsoft.com/office/officeart/2009/3/layout/HorizontalOrganizationChart"/>
    <dgm:cxn modelId="{9DB42AB5-4A66-4D28-BEA1-C9A8F49B9668}" type="presParOf" srcId="{7D7BCC08-9CF2-44EE-A065-EDCC863B53DE}" destId="{3D37AB49-0F67-4752-B907-CFAE74CF022C}" srcOrd="1" destOrd="0" presId="urn:microsoft.com/office/officeart/2009/3/layout/HorizontalOrganizationChart"/>
    <dgm:cxn modelId="{E50A79BF-BD9B-44E1-BA52-7B57B62FF388}" type="presParOf" srcId="{7D7BCC08-9CF2-44EE-A065-EDCC863B53DE}" destId="{096FC379-138B-477E-A46D-F8E807F1F6B3}" srcOrd="2" destOrd="0" presId="urn:microsoft.com/office/officeart/2009/3/layout/HorizontalOrganizationChart"/>
    <dgm:cxn modelId="{B170310D-3A72-4F55-B916-545A101806DB}" type="presParOf" srcId="{373434C1-28EF-4B67-8524-C899BB765B5C}" destId="{995A195D-E210-426E-A0EE-1D4F8395AABB}" srcOrd="2" destOrd="0" presId="urn:microsoft.com/office/officeart/2009/3/layout/HorizontalOrganizationChart"/>
    <dgm:cxn modelId="{00EF6E2E-94D0-4E1C-AE84-444C86E01325}" type="presParOf" srcId="{C80103F0-8586-49A1-913E-2525BC83E442}" destId="{AE503BC3-6371-4F68-9BEB-3832E410A03F}" srcOrd="4" destOrd="0" presId="urn:microsoft.com/office/officeart/2009/3/layout/HorizontalOrganizationChart"/>
    <dgm:cxn modelId="{556FCEE6-9378-4479-84BD-D374FFA3CF75}" type="presParOf" srcId="{C80103F0-8586-49A1-913E-2525BC83E442}" destId="{62B62ED3-98A6-4754-B149-99E656B66C09}" srcOrd="5" destOrd="0" presId="urn:microsoft.com/office/officeart/2009/3/layout/HorizontalOrganizationChart"/>
    <dgm:cxn modelId="{4C7DF7AF-02A2-459B-8E4A-7CE36C640247}" type="presParOf" srcId="{62B62ED3-98A6-4754-B149-99E656B66C09}" destId="{CD04BE5A-6DC0-4C77-8C15-8EF609A9E713}" srcOrd="0" destOrd="0" presId="urn:microsoft.com/office/officeart/2009/3/layout/HorizontalOrganizationChart"/>
    <dgm:cxn modelId="{0F99DD85-0CFE-4AB6-8F7D-77C30A066A19}" type="presParOf" srcId="{CD04BE5A-6DC0-4C77-8C15-8EF609A9E713}" destId="{0F06483A-1BEB-4AAE-8939-5922E1CABD81}" srcOrd="0" destOrd="0" presId="urn:microsoft.com/office/officeart/2009/3/layout/HorizontalOrganizationChart"/>
    <dgm:cxn modelId="{B1DE94E2-9C2A-4E42-9046-AC3AE006CC30}" type="presParOf" srcId="{CD04BE5A-6DC0-4C77-8C15-8EF609A9E713}" destId="{D07E5A3A-E28F-4F54-A87E-125327DFA0D8}" srcOrd="1" destOrd="0" presId="urn:microsoft.com/office/officeart/2009/3/layout/HorizontalOrganizationChart"/>
    <dgm:cxn modelId="{8EF7A5B7-654C-4B8A-8F86-92427A9BE59A}" type="presParOf" srcId="{62B62ED3-98A6-4754-B149-99E656B66C09}" destId="{996DD26E-5159-4407-959E-AEF100EF2A99}" srcOrd="1" destOrd="0" presId="urn:microsoft.com/office/officeart/2009/3/layout/HorizontalOrganizationChart"/>
    <dgm:cxn modelId="{F0FA248E-A497-485D-AECD-E65037E3A2F0}" type="presParOf" srcId="{62B62ED3-98A6-4754-B149-99E656B66C09}" destId="{49D9E228-AC13-4237-BE92-3CD951DB3324}" srcOrd="2" destOrd="0" presId="urn:microsoft.com/office/officeart/2009/3/layout/HorizontalOrganizationChart"/>
    <dgm:cxn modelId="{5BE6FE2D-B2B5-48D2-B8EE-2C5F63731E65}" type="presParOf" srcId="{F4467C42-BA26-409A-A569-1D1616F08741}" destId="{496598E2-21AF-4A81-B494-7B5071FA9BF9}" srcOrd="2" destOrd="0" presId="urn:microsoft.com/office/officeart/2009/3/layout/HorizontalOrganizationChart"/>
    <dgm:cxn modelId="{F6B12032-A2A8-4B2A-B020-A8F83F9BE617}" type="presParOf" srcId="{496598E2-21AF-4A81-B494-7B5071FA9BF9}" destId="{0AD34E23-6511-4CA0-8DFD-8BFE009D5023}" srcOrd="0" destOrd="0" presId="urn:microsoft.com/office/officeart/2009/3/layout/HorizontalOrganizationChart"/>
    <dgm:cxn modelId="{85EEE74F-1976-41E1-AE39-172164D03ED2}" type="presParOf" srcId="{496598E2-21AF-4A81-B494-7B5071FA9BF9}" destId="{C91F4859-76E9-4100-8C6B-0640DCF9EEB1}" srcOrd="1" destOrd="0" presId="urn:microsoft.com/office/officeart/2009/3/layout/HorizontalOrganizationChart"/>
    <dgm:cxn modelId="{7303DE55-B28B-4A4F-A960-88A36CE42540}" type="presParOf" srcId="{C91F4859-76E9-4100-8C6B-0640DCF9EEB1}" destId="{5D21AC78-54CB-4071-8C82-F459D3A5FE1D}" srcOrd="0" destOrd="0" presId="urn:microsoft.com/office/officeart/2009/3/layout/HorizontalOrganizationChart"/>
    <dgm:cxn modelId="{85E3591D-5BC8-4B75-AD36-963D8708FDD2}" type="presParOf" srcId="{5D21AC78-54CB-4071-8C82-F459D3A5FE1D}" destId="{2E63542B-F2C3-485F-B4C7-2CC5C9280429}" srcOrd="0" destOrd="0" presId="urn:microsoft.com/office/officeart/2009/3/layout/HorizontalOrganizationChart"/>
    <dgm:cxn modelId="{41BF54F5-E082-415A-94A6-8E8B84C68670}" type="presParOf" srcId="{5D21AC78-54CB-4071-8C82-F459D3A5FE1D}" destId="{FA01ED0B-F9E6-4CB3-A9F7-8D594BDE6D79}" srcOrd="1" destOrd="0" presId="urn:microsoft.com/office/officeart/2009/3/layout/HorizontalOrganizationChart"/>
    <dgm:cxn modelId="{FE2FF440-7BDC-4360-B003-AEAFB0F7C80A}" type="presParOf" srcId="{C91F4859-76E9-4100-8C6B-0640DCF9EEB1}" destId="{49520FB4-3324-4D98-BC8E-0A42112307C5}" srcOrd="1" destOrd="0" presId="urn:microsoft.com/office/officeart/2009/3/layout/HorizontalOrganizationChart"/>
    <dgm:cxn modelId="{D1C3399E-4AFC-4827-A708-E84D0512E38D}" type="presParOf" srcId="{C91F4859-76E9-4100-8C6B-0640DCF9EEB1}" destId="{DD884FDB-1022-4203-BF51-A261FEB03BB1}" srcOrd="2" destOrd="0" presId="urn:microsoft.com/office/officeart/2009/3/layout/HorizontalOrganizationChart"/>
    <dgm:cxn modelId="{B2B47207-271A-4FC3-B2FB-AE6C4DD4EA65}" type="presParOf" srcId="{496598E2-21AF-4A81-B494-7B5071FA9BF9}" destId="{22B092A5-20E7-4F8A-9469-057662817D41}" srcOrd="2" destOrd="0" presId="urn:microsoft.com/office/officeart/2009/3/layout/HorizontalOrganizationChart"/>
    <dgm:cxn modelId="{3CBFA752-E189-403E-99AB-44FD436A451D}" type="presParOf" srcId="{496598E2-21AF-4A81-B494-7B5071FA9BF9}" destId="{8A142F2C-1FB9-4AF3-9758-D726C13248D9}" srcOrd="3" destOrd="0" presId="urn:microsoft.com/office/officeart/2009/3/layout/HorizontalOrganizationChart"/>
    <dgm:cxn modelId="{7BD0CE2C-E687-4439-9E53-2920496260D0}" type="presParOf" srcId="{8A142F2C-1FB9-4AF3-9758-D726C13248D9}" destId="{01BC0125-E651-493D-893D-4600F8A3A04B}" srcOrd="0" destOrd="0" presId="urn:microsoft.com/office/officeart/2009/3/layout/HorizontalOrganizationChart"/>
    <dgm:cxn modelId="{643997E2-64DE-4171-9693-D46E55F5017C}" type="presParOf" srcId="{01BC0125-E651-493D-893D-4600F8A3A04B}" destId="{B9AF4B2F-504C-4F70-A4F0-B9A9DB705338}" srcOrd="0" destOrd="0" presId="urn:microsoft.com/office/officeart/2009/3/layout/HorizontalOrganizationChart"/>
    <dgm:cxn modelId="{7DB78945-73D8-4E9F-893D-9FC9171FCBD7}" type="presParOf" srcId="{01BC0125-E651-493D-893D-4600F8A3A04B}" destId="{A7C152F7-8C5C-46E0-9480-5B4A4E0833EF}" srcOrd="1" destOrd="0" presId="urn:microsoft.com/office/officeart/2009/3/layout/HorizontalOrganizationChart"/>
    <dgm:cxn modelId="{0BC397EB-4D06-484A-8FBF-83B7B3EFA586}" type="presParOf" srcId="{8A142F2C-1FB9-4AF3-9758-D726C13248D9}" destId="{26AFB9D1-03DD-4C74-8ED0-A55DDDDDE982}" srcOrd="1" destOrd="0" presId="urn:microsoft.com/office/officeart/2009/3/layout/HorizontalOrganizationChart"/>
    <dgm:cxn modelId="{D7A6477A-BFF2-4E79-8C27-6FDC1FDEA3D3}" type="presParOf" srcId="{8A142F2C-1FB9-4AF3-9758-D726C13248D9}" destId="{C43547DA-F39A-4ADA-BBBF-F62F2993DA05}" srcOrd="2" destOrd="0" presId="urn:microsoft.com/office/officeart/2009/3/layout/HorizontalOrganization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5BB744-3B89-45A8-8FCB-5B7FC1AAEDA2}">
      <dsp:nvSpPr>
        <dsp:cNvPr id="0" name=""/>
        <dsp:cNvSpPr/>
      </dsp:nvSpPr>
      <dsp:spPr>
        <a:xfrm>
          <a:off x="3022356" y="0"/>
          <a:ext cx="2083287" cy="1404524"/>
        </a:xfrm>
        <a:prstGeom prst="trapezoid">
          <a:avLst>
            <a:gd name="adj" fmla="val 72338"/>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endParaRPr lang="tr-TR" sz="1800" kern="1200" dirty="0"/>
        </a:p>
        <a:p>
          <a:pPr marL="0" lvl="0" indent="0" algn="ctr" defTabSz="800100">
            <a:lnSpc>
              <a:spcPct val="90000"/>
            </a:lnSpc>
            <a:spcBef>
              <a:spcPct val="0"/>
            </a:spcBef>
            <a:spcAft>
              <a:spcPct val="35000"/>
            </a:spcAft>
            <a:buNone/>
          </a:pPr>
          <a:r>
            <a:rPr lang="tr-TR" sz="1800" kern="1200" dirty="0"/>
            <a:t>Enerji </a:t>
          </a:r>
        </a:p>
        <a:p>
          <a:pPr marL="0" lvl="0" indent="0" algn="ctr" defTabSz="800100">
            <a:lnSpc>
              <a:spcPct val="90000"/>
            </a:lnSpc>
            <a:spcBef>
              <a:spcPct val="0"/>
            </a:spcBef>
            <a:spcAft>
              <a:spcPct val="35000"/>
            </a:spcAft>
            <a:buNone/>
          </a:pPr>
          <a:r>
            <a:rPr lang="tr-TR" sz="1800" kern="1200" dirty="0"/>
            <a:t>Verimliliği </a:t>
          </a:r>
        </a:p>
        <a:p>
          <a:pPr marL="0" lvl="0" indent="0" algn="ctr" defTabSz="800100">
            <a:lnSpc>
              <a:spcPct val="90000"/>
            </a:lnSpc>
            <a:spcBef>
              <a:spcPct val="0"/>
            </a:spcBef>
            <a:spcAft>
              <a:spcPct val="35000"/>
            </a:spcAft>
            <a:buNone/>
          </a:pPr>
          <a:r>
            <a:rPr lang="tr-TR" sz="1800" kern="1200" dirty="0"/>
            <a:t>Kanunu</a:t>
          </a:r>
        </a:p>
      </dsp:txBody>
      <dsp:txXfrm>
        <a:off x="3022356" y="0"/>
        <a:ext cx="2083287" cy="1404524"/>
      </dsp:txXfrm>
    </dsp:sp>
    <dsp:sp modelId="{137BF418-52A5-4351-A6EA-72D5DA6E0967}">
      <dsp:nvSpPr>
        <dsp:cNvPr id="0" name=""/>
        <dsp:cNvSpPr/>
      </dsp:nvSpPr>
      <dsp:spPr>
        <a:xfrm>
          <a:off x="2017694" y="1404524"/>
          <a:ext cx="4092610" cy="1404524"/>
        </a:xfrm>
        <a:prstGeom prst="trapezoid">
          <a:avLst>
            <a:gd name="adj" fmla="val 72338"/>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tr-TR" sz="1800" kern="1200" dirty="0"/>
            <a:t>20.08.2020 tarih ve 2850 sayılı Cumhurbaşkanı Kararı</a:t>
          </a:r>
        </a:p>
      </dsp:txBody>
      <dsp:txXfrm>
        <a:off x="2733901" y="1404524"/>
        <a:ext cx="2660196" cy="1404524"/>
      </dsp:txXfrm>
    </dsp:sp>
    <dsp:sp modelId="{CFA7495C-6C6C-4BA4-9C29-394DB43E0E53}">
      <dsp:nvSpPr>
        <dsp:cNvPr id="0" name=""/>
        <dsp:cNvSpPr/>
      </dsp:nvSpPr>
      <dsp:spPr>
        <a:xfrm>
          <a:off x="1015999" y="2850467"/>
          <a:ext cx="6096000" cy="1404524"/>
        </a:xfrm>
        <a:prstGeom prst="trapezoid">
          <a:avLst>
            <a:gd name="adj" fmla="val 72338"/>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tr-TR" sz="1800" kern="1200" dirty="0"/>
            <a:t>ETKB Tebliği</a:t>
          </a:r>
        </a:p>
      </dsp:txBody>
      <dsp:txXfrm>
        <a:off x="2082799" y="2850467"/>
        <a:ext cx="3962400" cy="1404524"/>
      </dsp:txXfrm>
    </dsp:sp>
    <dsp:sp modelId="{A96BC9AB-03E6-45F4-A413-7CFFCE9AE4D7}">
      <dsp:nvSpPr>
        <dsp:cNvPr id="0" name=""/>
        <dsp:cNvSpPr/>
      </dsp:nvSpPr>
      <dsp:spPr>
        <a:xfrm>
          <a:off x="0" y="4213572"/>
          <a:ext cx="8128000" cy="1404524"/>
        </a:xfrm>
        <a:prstGeom prst="trapezoid">
          <a:avLst>
            <a:gd name="adj" fmla="val 72338"/>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tr-TR" sz="1800" kern="1200" dirty="0"/>
            <a:t>Tebliğ Ekleri:</a:t>
          </a:r>
        </a:p>
        <a:p>
          <a:pPr marL="0" lvl="0" indent="0" algn="ctr" defTabSz="800100">
            <a:lnSpc>
              <a:spcPct val="90000"/>
            </a:lnSpc>
            <a:spcBef>
              <a:spcPct val="0"/>
            </a:spcBef>
            <a:spcAft>
              <a:spcPct val="35000"/>
            </a:spcAft>
            <a:buNone/>
          </a:pPr>
          <a:r>
            <a:rPr lang="tr-TR" sz="1800" kern="1200" dirty="0"/>
            <a:t>1- Etüt Raporu Formatı</a:t>
          </a:r>
        </a:p>
        <a:p>
          <a:pPr marL="0" lvl="0" indent="0" algn="ctr" defTabSz="800100">
            <a:lnSpc>
              <a:spcPct val="90000"/>
            </a:lnSpc>
            <a:spcBef>
              <a:spcPct val="0"/>
            </a:spcBef>
            <a:spcAft>
              <a:spcPct val="35000"/>
            </a:spcAft>
            <a:buNone/>
          </a:pPr>
          <a:r>
            <a:rPr lang="tr-TR" sz="1800" kern="1200" dirty="0"/>
            <a:t>2-Şartname Taslağı (teklif formatı ve diğer şartlar)</a:t>
          </a:r>
        </a:p>
        <a:p>
          <a:pPr marL="0" lvl="0" indent="0" algn="ctr" defTabSz="800100">
            <a:lnSpc>
              <a:spcPct val="90000"/>
            </a:lnSpc>
            <a:spcBef>
              <a:spcPct val="0"/>
            </a:spcBef>
            <a:spcAft>
              <a:spcPct val="35000"/>
            </a:spcAft>
            <a:buNone/>
          </a:pPr>
          <a:r>
            <a:rPr lang="tr-TR" sz="1800" kern="1200" dirty="0"/>
            <a:t>3- Enerji Performans Sözleşmesi Taslağı</a:t>
          </a:r>
        </a:p>
      </dsp:txBody>
      <dsp:txXfrm>
        <a:off x="1422399" y="4213572"/>
        <a:ext cx="5283200" cy="14045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B092A5-20E7-4F8A-9469-057662817D41}">
      <dsp:nvSpPr>
        <dsp:cNvPr id="0" name=""/>
        <dsp:cNvSpPr/>
      </dsp:nvSpPr>
      <dsp:spPr>
        <a:xfrm>
          <a:off x="794391" y="1440943"/>
          <a:ext cx="3044800" cy="91440"/>
        </a:xfrm>
        <a:custGeom>
          <a:avLst/>
          <a:gdLst/>
          <a:ahLst/>
          <a:cxnLst/>
          <a:rect l="0" t="0" r="0" b="0"/>
          <a:pathLst>
            <a:path>
              <a:moveTo>
                <a:pt x="0" y="45720"/>
              </a:moveTo>
              <a:lnTo>
                <a:pt x="3044800" y="5367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AD34E23-6511-4CA0-8DFD-8BFE009D5023}">
      <dsp:nvSpPr>
        <dsp:cNvPr id="0" name=""/>
        <dsp:cNvSpPr/>
      </dsp:nvSpPr>
      <dsp:spPr>
        <a:xfrm>
          <a:off x="794391" y="1440943"/>
          <a:ext cx="1601472" cy="91440"/>
        </a:xfrm>
        <a:custGeom>
          <a:avLst/>
          <a:gdLst/>
          <a:ahLst/>
          <a:cxnLst/>
          <a:rect l="0" t="0" r="0" b="0"/>
          <a:pathLst>
            <a:path>
              <a:moveTo>
                <a:pt x="0" y="45720"/>
              </a:moveTo>
              <a:lnTo>
                <a:pt x="1601472" y="7100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E503BC3-6371-4F68-9BEB-3832E410A03F}">
      <dsp:nvSpPr>
        <dsp:cNvPr id="0" name=""/>
        <dsp:cNvSpPr/>
      </dsp:nvSpPr>
      <dsp:spPr>
        <a:xfrm>
          <a:off x="794391" y="1486663"/>
          <a:ext cx="4720045" cy="736659"/>
        </a:xfrm>
        <a:custGeom>
          <a:avLst/>
          <a:gdLst/>
          <a:ahLst/>
          <a:cxnLst/>
          <a:rect l="0" t="0" r="0" b="0"/>
          <a:pathLst>
            <a:path>
              <a:moveTo>
                <a:pt x="0" y="0"/>
              </a:moveTo>
              <a:lnTo>
                <a:pt x="4480770" y="0"/>
              </a:lnTo>
              <a:lnTo>
                <a:pt x="4480770" y="736659"/>
              </a:lnTo>
              <a:lnTo>
                <a:pt x="4720045" y="73665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52B724D-8DE8-466A-8A10-C5297EC8C6E0}">
      <dsp:nvSpPr>
        <dsp:cNvPr id="0" name=""/>
        <dsp:cNvSpPr/>
      </dsp:nvSpPr>
      <dsp:spPr>
        <a:xfrm>
          <a:off x="7063859" y="1190758"/>
          <a:ext cx="884047" cy="91440"/>
        </a:xfrm>
        <a:custGeom>
          <a:avLst/>
          <a:gdLst/>
          <a:ahLst/>
          <a:cxnLst/>
          <a:rect l="0" t="0" r="0" b="0"/>
          <a:pathLst>
            <a:path>
              <a:moveTo>
                <a:pt x="0" y="45720"/>
              </a:moveTo>
              <a:lnTo>
                <a:pt x="644773" y="45720"/>
              </a:lnTo>
              <a:lnTo>
                <a:pt x="644773" y="60998"/>
              </a:lnTo>
              <a:lnTo>
                <a:pt x="884047" y="6099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8323E8B-5C17-401D-8DDB-68C2587F9C89}">
      <dsp:nvSpPr>
        <dsp:cNvPr id="0" name=""/>
        <dsp:cNvSpPr/>
      </dsp:nvSpPr>
      <dsp:spPr>
        <a:xfrm>
          <a:off x="794391" y="1236478"/>
          <a:ext cx="4720045" cy="250185"/>
        </a:xfrm>
        <a:custGeom>
          <a:avLst/>
          <a:gdLst/>
          <a:ahLst/>
          <a:cxnLst/>
          <a:rect l="0" t="0" r="0" b="0"/>
          <a:pathLst>
            <a:path>
              <a:moveTo>
                <a:pt x="0" y="250185"/>
              </a:moveTo>
              <a:lnTo>
                <a:pt x="4480770" y="250185"/>
              </a:lnTo>
              <a:lnTo>
                <a:pt x="4480770" y="0"/>
              </a:lnTo>
              <a:lnTo>
                <a:pt x="4720045"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ED66A6A-1617-4F82-B18C-16973EC9EE3F}">
      <dsp:nvSpPr>
        <dsp:cNvPr id="0" name=""/>
        <dsp:cNvSpPr/>
      </dsp:nvSpPr>
      <dsp:spPr>
        <a:xfrm>
          <a:off x="794391" y="364893"/>
          <a:ext cx="4720045" cy="1121770"/>
        </a:xfrm>
        <a:custGeom>
          <a:avLst/>
          <a:gdLst/>
          <a:ahLst/>
          <a:cxnLst/>
          <a:rect l="0" t="0" r="0" b="0"/>
          <a:pathLst>
            <a:path>
              <a:moveTo>
                <a:pt x="0" y="1121770"/>
              </a:moveTo>
              <a:lnTo>
                <a:pt x="4480770" y="1121770"/>
              </a:lnTo>
              <a:lnTo>
                <a:pt x="4480770" y="0"/>
              </a:lnTo>
              <a:lnTo>
                <a:pt x="4720045"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69AB90E-AB3B-45EF-B7C5-2CF9F4E365D2}">
      <dsp:nvSpPr>
        <dsp:cNvPr id="0" name=""/>
        <dsp:cNvSpPr/>
      </dsp:nvSpPr>
      <dsp:spPr>
        <a:xfrm>
          <a:off x="0" y="1121770"/>
          <a:ext cx="794391" cy="72978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tr-TR" sz="1000" kern="1200" dirty="0"/>
            <a:t>EV Kanunu</a:t>
          </a:r>
        </a:p>
      </dsp:txBody>
      <dsp:txXfrm>
        <a:off x="0" y="1121770"/>
        <a:ext cx="794391" cy="729787"/>
      </dsp:txXfrm>
    </dsp:sp>
    <dsp:sp modelId="{92CE1DA2-B7F6-493C-9E7B-3E4969208505}">
      <dsp:nvSpPr>
        <dsp:cNvPr id="0" name=""/>
        <dsp:cNvSpPr/>
      </dsp:nvSpPr>
      <dsp:spPr>
        <a:xfrm>
          <a:off x="5514437" y="0"/>
          <a:ext cx="1549446" cy="72978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tr-TR" sz="1000" kern="1200" dirty="0"/>
            <a:t>Etüt raporu formatı</a:t>
          </a:r>
        </a:p>
      </dsp:txBody>
      <dsp:txXfrm>
        <a:off x="5514437" y="0"/>
        <a:ext cx="1549446" cy="729787"/>
      </dsp:txXfrm>
    </dsp:sp>
    <dsp:sp modelId="{6FBA70BE-96DD-406E-8314-FF49A67F301D}">
      <dsp:nvSpPr>
        <dsp:cNvPr id="0" name=""/>
        <dsp:cNvSpPr/>
      </dsp:nvSpPr>
      <dsp:spPr>
        <a:xfrm>
          <a:off x="5514437" y="871584"/>
          <a:ext cx="1549422" cy="72978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tr-TR" sz="1000" kern="1200" dirty="0"/>
            <a:t>Şartname taslağı</a:t>
          </a:r>
        </a:p>
      </dsp:txBody>
      <dsp:txXfrm>
        <a:off x="5514437" y="871584"/>
        <a:ext cx="1549422" cy="729787"/>
      </dsp:txXfrm>
    </dsp:sp>
    <dsp:sp modelId="{6D75224B-97F8-4162-9669-1C5C9CD0257C}">
      <dsp:nvSpPr>
        <dsp:cNvPr id="0" name=""/>
        <dsp:cNvSpPr/>
      </dsp:nvSpPr>
      <dsp:spPr>
        <a:xfrm>
          <a:off x="7947907" y="0"/>
          <a:ext cx="2392745" cy="250351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t" anchorCtr="0">
          <a:noAutofit/>
        </a:bodyPr>
        <a:lstStyle/>
        <a:p>
          <a:pPr marL="0" lvl="0" indent="0" algn="ctr" defTabSz="444500">
            <a:lnSpc>
              <a:spcPct val="90000"/>
            </a:lnSpc>
            <a:spcBef>
              <a:spcPct val="0"/>
            </a:spcBef>
            <a:spcAft>
              <a:spcPct val="35000"/>
            </a:spcAft>
            <a:buNone/>
          </a:pPr>
          <a:r>
            <a:rPr lang="tr-TR" sz="1000" kern="1200" dirty="0"/>
            <a:t>1-Mali Teklif Formu</a:t>
          </a:r>
        </a:p>
        <a:p>
          <a:pPr marL="0" lvl="0" indent="0" algn="ctr" defTabSz="444500">
            <a:lnSpc>
              <a:spcPct val="90000"/>
            </a:lnSpc>
            <a:spcBef>
              <a:spcPct val="0"/>
            </a:spcBef>
            <a:spcAft>
              <a:spcPct val="35000"/>
            </a:spcAft>
            <a:buNone/>
          </a:pPr>
          <a:r>
            <a:rPr lang="tr-TR" sz="1000" kern="1200" dirty="0"/>
            <a:t>2- Geçici Teminat Mektubu Örneği,  İhale Kefalet Senedi Örneği</a:t>
          </a:r>
        </a:p>
        <a:p>
          <a:pPr marL="0" lvl="0" indent="0" algn="ctr" defTabSz="444500">
            <a:lnSpc>
              <a:spcPct val="90000"/>
            </a:lnSpc>
            <a:spcBef>
              <a:spcPct val="0"/>
            </a:spcBef>
            <a:spcAft>
              <a:spcPct val="35000"/>
            </a:spcAft>
            <a:buNone/>
          </a:pPr>
          <a:r>
            <a:rPr lang="tr-TR" sz="1000" kern="1200" dirty="0"/>
            <a:t>3- Kesin Teminat Mektubu Örneği, Lahika-2 Sözleşme Kefalet Senedi Örneği</a:t>
          </a:r>
        </a:p>
        <a:p>
          <a:pPr marL="0" lvl="0" indent="0" algn="ctr" defTabSz="444500">
            <a:lnSpc>
              <a:spcPct val="90000"/>
            </a:lnSpc>
            <a:spcBef>
              <a:spcPct val="0"/>
            </a:spcBef>
            <a:spcAft>
              <a:spcPct val="35000"/>
            </a:spcAft>
            <a:buNone/>
          </a:pPr>
          <a:r>
            <a:rPr lang="es-ES" sz="1000" kern="1200" dirty="0"/>
            <a:t>4</a:t>
          </a:r>
          <a:r>
            <a:rPr lang="tr-TR" sz="1000" kern="1200" dirty="0"/>
            <a:t>- </a:t>
          </a:r>
          <a:r>
            <a:rPr lang="es-ES" sz="1000" kern="1200" dirty="0"/>
            <a:t>Ölçme ve Doğrulama Planı</a:t>
          </a:r>
          <a:endParaRPr lang="tr-TR" sz="1000" kern="1200" dirty="0"/>
        </a:p>
        <a:p>
          <a:pPr marL="0" lvl="0" indent="0" algn="ctr" defTabSz="444500">
            <a:lnSpc>
              <a:spcPct val="90000"/>
            </a:lnSpc>
            <a:spcBef>
              <a:spcPct val="0"/>
            </a:spcBef>
            <a:spcAft>
              <a:spcPct val="35000"/>
            </a:spcAft>
            <a:buNone/>
          </a:pPr>
          <a:r>
            <a:rPr lang="tr-TR" sz="1000" kern="1200" dirty="0"/>
            <a:t>5-Yıllık Tasarruf Doğrulama Raporu Formatı</a:t>
          </a:r>
        </a:p>
        <a:p>
          <a:pPr marL="0" lvl="0" indent="0" algn="ctr" defTabSz="444500">
            <a:lnSpc>
              <a:spcPct val="90000"/>
            </a:lnSpc>
            <a:spcBef>
              <a:spcPct val="0"/>
            </a:spcBef>
            <a:spcAft>
              <a:spcPct val="35000"/>
            </a:spcAft>
            <a:buNone/>
          </a:pPr>
          <a:r>
            <a:rPr lang="tr-TR" sz="1000" kern="1200" dirty="0"/>
            <a:t>6-İdare’nin İş ile ilişkili Mevcut Hizmet Alım Sözleşmeleri</a:t>
          </a:r>
        </a:p>
        <a:p>
          <a:pPr marL="0" lvl="0" indent="0" algn="ctr" defTabSz="444500">
            <a:lnSpc>
              <a:spcPct val="90000"/>
            </a:lnSpc>
            <a:spcBef>
              <a:spcPct val="0"/>
            </a:spcBef>
            <a:spcAft>
              <a:spcPct val="35000"/>
            </a:spcAft>
            <a:buNone/>
          </a:pPr>
          <a:r>
            <a:rPr lang="tr-TR" sz="1000" kern="1200" dirty="0"/>
            <a:t>7-Teklif Belgelerin Oluşturulmasına İlişkin Açıklamalar</a:t>
          </a:r>
        </a:p>
        <a:p>
          <a:pPr marL="0" lvl="0" indent="0" algn="ctr" defTabSz="444500">
            <a:lnSpc>
              <a:spcPct val="90000"/>
            </a:lnSpc>
            <a:spcBef>
              <a:spcPct val="0"/>
            </a:spcBef>
            <a:spcAft>
              <a:spcPct val="35000"/>
            </a:spcAft>
            <a:buNone/>
          </a:pPr>
          <a:r>
            <a:rPr lang="tr-TR" sz="1000" kern="1200" dirty="0"/>
            <a:t>8-Etüt Raporu</a:t>
          </a:r>
        </a:p>
        <a:p>
          <a:pPr marL="0" lvl="0" indent="0" algn="ctr" defTabSz="444500">
            <a:lnSpc>
              <a:spcPct val="90000"/>
            </a:lnSpc>
            <a:spcBef>
              <a:spcPct val="0"/>
            </a:spcBef>
            <a:spcAft>
              <a:spcPct val="35000"/>
            </a:spcAft>
            <a:buNone/>
          </a:pPr>
          <a:r>
            <a:rPr lang="tr-TR" sz="1000" kern="1200" dirty="0"/>
            <a:t>9-Uygulama Alanı envanteri</a:t>
          </a:r>
        </a:p>
        <a:p>
          <a:pPr marL="0" lvl="0" indent="0" algn="ctr" defTabSz="444500">
            <a:lnSpc>
              <a:spcPct val="90000"/>
            </a:lnSpc>
            <a:spcBef>
              <a:spcPct val="0"/>
            </a:spcBef>
            <a:spcAft>
              <a:spcPct val="35000"/>
            </a:spcAft>
            <a:buNone/>
          </a:pPr>
          <a:r>
            <a:rPr lang="tr-TR" sz="1000" kern="1200" dirty="0"/>
            <a:t>10-…………..</a:t>
          </a:r>
        </a:p>
      </dsp:txBody>
      <dsp:txXfrm>
        <a:off x="7947907" y="0"/>
        <a:ext cx="2392745" cy="2503514"/>
      </dsp:txXfrm>
    </dsp:sp>
    <dsp:sp modelId="{0F06483A-1BEB-4AAE-8939-5922E1CABD81}">
      <dsp:nvSpPr>
        <dsp:cNvPr id="0" name=""/>
        <dsp:cNvSpPr/>
      </dsp:nvSpPr>
      <dsp:spPr>
        <a:xfrm>
          <a:off x="5514437" y="1858429"/>
          <a:ext cx="1523174" cy="72978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tr-TR" sz="1000" kern="1200" dirty="0"/>
            <a:t>Sözleşme taslağı</a:t>
          </a:r>
        </a:p>
      </dsp:txBody>
      <dsp:txXfrm>
        <a:off x="5514437" y="1858429"/>
        <a:ext cx="1523174" cy="729787"/>
      </dsp:txXfrm>
    </dsp:sp>
    <dsp:sp modelId="{2E63542B-F2C3-485F-B4C7-2CC5C9280429}">
      <dsp:nvSpPr>
        <dsp:cNvPr id="0" name=""/>
        <dsp:cNvSpPr/>
      </dsp:nvSpPr>
      <dsp:spPr>
        <a:xfrm>
          <a:off x="1933453" y="782157"/>
          <a:ext cx="924820" cy="72978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tr-TR" sz="1000" kern="1200" dirty="0"/>
            <a:t>CB Kararı</a:t>
          </a:r>
        </a:p>
      </dsp:txBody>
      <dsp:txXfrm>
        <a:off x="1933453" y="782157"/>
        <a:ext cx="924820" cy="729787"/>
      </dsp:txXfrm>
    </dsp:sp>
    <dsp:sp modelId="{B9AF4B2F-504C-4F70-A4F0-B9A9DB705338}">
      <dsp:nvSpPr>
        <dsp:cNvPr id="0" name=""/>
        <dsp:cNvSpPr/>
      </dsp:nvSpPr>
      <dsp:spPr>
        <a:xfrm>
          <a:off x="3400075" y="764829"/>
          <a:ext cx="878233" cy="72978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tr-TR" sz="1000" kern="1200" dirty="0"/>
            <a:t>ETKB Tebliği</a:t>
          </a:r>
        </a:p>
      </dsp:txBody>
      <dsp:txXfrm>
        <a:off x="3400075" y="764829"/>
        <a:ext cx="878233" cy="729787"/>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306B39-6165-4D98-9041-91DC042E94AF}" type="datetimeFigureOut">
              <a:rPr lang="en-US" smtClean="0"/>
              <a:t>5/24/2021</a:t>
            </a:fld>
            <a:endParaRPr lang="en-US"/>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738C7A-D0D5-4F41-B8FB-AB885C445143}" type="slidenum">
              <a:rPr lang="en-US" smtClean="0"/>
              <a:t>‹#›</a:t>
            </a:fld>
            <a:endParaRPr lang="en-US"/>
          </a:p>
        </p:txBody>
      </p:sp>
    </p:spTree>
    <p:extLst>
      <p:ext uri="{BB962C8B-B14F-4D97-AF65-F5344CB8AC3E}">
        <p14:creationId xmlns:p14="http://schemas.microsoft.com/office/powerpoint/2010/main" val="13216602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FA738C7A-D0D5-4F41-B8FB-AB885C445143}" type="slidenum">
              <a:rPr lang="en-US" smtClean="0"/>
              <a:t>4</a:t>
            </a:fld>
            <a:endParaRPr lang="en-US"/>
          </a:p>
        </p:txBody>
      </p:sp>
    </p:spTree>
    <p:extLst>
      <p:ext uri="{BB962C8B-B14F-4D97-AF65-F5344CB8AC3E}">
        <p14:creationId xmlns:p14="http://schemas.microsoft.com/office/powerpoint/2010/main" val="4082782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a:p>
        </p:txBody>
      </p:sp>
      <p:sp>
        <p:nvSpPr>
          <p:cNvPr id="4" name="Veri Yer Tutucusu 3"/>
          <p:cNvSpPr>
            <a:spLocks noGrp="1"/>
          </p:cNvSpPr>
          <p:nvPr>
            <p:ph type="dt" sz="half" idx="10"/>
          </p:nvPr>
        </p:nvSpPr>
        <p:spPr/>
        <p:txBody>
          <a:bodyPr/>
          <a:lstStyle/>
          <a:p>
            <a:fld id="{AC627D21-C0C9-400B-AB52-44501E0A0A57}" type="datetime1">
              <a:rPr lang="en-US" smtClean="0"/>
              <a:t>5/24/2021</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3A7292B7-BF71-405C-BD52-DF1A7F60FE28}" type="slidenum">
              <a:rPr lang="en-US" smtClean="0"/>
              <a:t>‹#›</a:t>
            </a:fld>
            <a:endParaRPr lang="en-US"/>
          </a:p>
        </p:txBody>
      </p:sp>
    </p:spTree>
    <p:extLst>
      <p:ext uri="{BB962C8B-B14F-4D97-AF65-F5344CB8AC3E}">
        <p14:creationId xmlns:p14="http://schemas.microsoft.com/office/powerpoint/2010/main" val="1967465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Veri Yer Tutucusu 3"/>
          <p:cNvSpPr>
            <a:spLocks noGrp="1"/>
          </p:cNvSpPr>
          <p:nvPr>
            <p:ph type="dt" sz="half" idx="10"/>
          </p:nvPr>
        </p:nvSpPr>
        <p:spPr/>
        <p:txBody>
          <a:bodyPr/>
          <a:lstStyle/>
          <a:p>
            <a:fld id="{C24B0354-E8CF-4C81-9D59-0FEE1F85CB35}" type="datetime1">
              <a:rPr lang="en-US" smtClean="0"/>
              <a:t>5/24/2021</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3A7292B7-BF71-405C-BD52-DF1A7F60FE28}" type="slidenum">
              <a:rPr lang="en-US" smtClean="0"/>
              <a:t>‹#›</a:t>
            </a:fld>
            <a:endParaRPr lang="en-US"/>
          </a:p>
        </p:txBody>
      </p:sp>
    </p:spTree>
    <p:extLst>
      <p:ext uri="{BB962C8B-B14F-4D97-AF65-F5344CB8AC3E}">
        <p14:creationId xmlns:p14="http://schemas.microsoft.com/office/powerpoint/2010/main" val="1206267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Veri Yer Tutucusu 3"/>
          <p:cNvSpPr>
            <a:spLocks noGrp="1"/>
          </p:cNvSpPr>
          <p:nvPr>
            <p:ph type="dt" sz="half" idx="10"/>
          </p:nvPr>
        </p:nvSpPr>
        <p:spPr/>
        <p:txBody>
          <a:bodyPr/>
          <a:lstStyle/>
          <a:p>
            <a:fld id="{4B22D47C-02F8-4F77-A175-F4250C18D244}" type="datetime1">
              <a:rPr lang="en-US" smtClean="0"/>
              <a:t>5/24/2021</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3A7292B7-BF71-405C-BD52-DF1A7F60FE28}" type="slidenum">
              <a:rPr lang="en-US" smtClean="0"/>
              <a:t>‹#›</a:t>
            </a:fld>
            <a:endParaRPr lang="en-US"/>
          </a:p>
        </p:txBody>
      </p:sp>
    </p:spTree>
    <p:extLst>
      <p:ext uri="{BB962C8B-B14F-4D97-AF65-F5344CB8AC3E}">
        <p14:creationId xmlns:p14="http://schemas.microsoft.com/office/powerpoint/2010/main" val="1364958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en-US"/>
          </a:p>
        </p:txBody>
      </p:sp>
      <p:sp>
        <p:nvSpPr>
          <p:cNvPr id="3" name="İçerik Yer Tutucusu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Veri Yer Tutucusu 3"/>
          <p:cNvSpPr>
            <a:spLocks noGrp="1"/>
          </p:cNvSpPr>
          <p:nvPr>
            <p:ph type="dt" sz="half" idx="10"/>
          </p:nvPr>
        </p:nvSpPr>
        <p:spPr/>
        <p:txBody>
          <a:bodyPr/>
          <a:lstStyle/>
          <a:p>
            <a:fld id="{8AA057CB-7D49-47F2-993A-538C55A9AAB2}" type="datetime1">
              <a:rPr lang="en-US" smtClean="0"/>
              <a:t>5/24/2021</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3A7292B7-BF71-405C-BD52-DF1A7F60FE28}" type="slidenum">
              <a:rPr lang="en-US" smtClean="0"/>
              <a:t>‹#›</a:t>
            </a:fld>
            <a:endParaRPr lang="en-US"/>
          </a:p>
        </p:txBody>
      </p:sp>
    </p:spTree>
    <p:extLst>
      <p:ext uri="{BB962C8B-B14F-4D97-AF65-F5344CB8AC3E}">
        <p14:creationId xmlns:p14="http://schemas.microsoft.com/office/powerpoint/2010/main" val="3294439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p:cNvSpPr>
            <a:spLocks noGrp="1"/>
          </p:cNvSpPr>
          <p:nvPr>
            <p:ph type="dt" sz="half" idx="10"/>
          </p:nvPr>
        </p:nvSpPr>
        <p:spPr/>
        <p:txBody>
          <a:bodyPr/>
          <a:lstStyle/>
          <a:p>
            <a:fld id="{50D8465E-1D61-4775-8269-13D71B5748F2}" type="datetime1">
              <a:rPr lang="en-US" smtClean="0"/>
              <a:t>5/24/2021</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3A7292B7-BF71-405C-BD52-DF1A7F60FE28}" type="slidenum">
              <a:rPr lang="en-US" smtClean="0"/>
              <a:t>‹#›</a:t>
            </a:fld>
            <a:endParaRPr lang="en-US"/>
          </a:p>
        </p:txBody>
      </p:sp>
    </p:spTree>
    <p:extLst>
      <p:ext uri="{BB962C8B-B14F-4D97-AF65-F5344CB8AC3E}">
        <p14:creationId xmlns:p14="http://schemas.microsoft.com/office/powerpoint/2010/main" val="1401401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Veri Yer Tutucusu 4"/>
          <p:cNvSpPr>
            <a:spLocks noGrp="1"/>
          </p:cNvSpPr>
          <p:nvPr>
            <p:ph type="dt" sz="half" idx="10"/>
          </p:nvPr>
        </p:nvSpPr>
        <p:spPr/>
        <p:txBody>
          <a:bodyPr/>
          <a:lstStyle/>
          <a:p>
            <a:fld id="{0F5BCE47-0C1E-4AD1-AB00-14B20980BF47}" type="datetime1">
              <a:rPr lang="en-US" smtClean="0"/>
              <a:t>5/24/2021</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3A7292B7-BF71-405C-BD52-DF1A7F60FE28}" type="slidenum">
              <a:rPr lang="en-US" smtClean="0"/>
              <a:t>‹#›</a:t>
            </a:fld>
            <a:endParaRPr lang="en-US"/>
          </a:p>
        </p:txBody>
      </p:sp>
    </p:spTree>
    <p:extLst>
      <p:ext uri="{BB962C8B-B14F-4D97-AF65-F5344CB8AC3E}">
        <p14:creationId xmlns:p14="http://schemas.microsoft.com/office/powerpoint/2010/main" val="3833282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Veri Yer Tutucusu 6"/>
          <p:cNvSpPr>
            <a:spLocks noGrp="1"/>
          </p:cNvSpPr>
          <p:nvPr>
            <p:ph type="dt" sz="half" idx="10"/>
          </p:nvPr>
        </p:nvSpPr>
        <p:spPr/>
        <p:txBody>
          <a:bodyPr/>
          <a:lstStyle/>
          <a:p>
            <a:fld id="{FEF10CAF-AFE8-4DF0-8500-DC19C3C703CE}" type="datetime1">
              <a:rPr lang="en-US" smtClean="0"/>
              <a:t>5/24/2021</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3A7292B7-BF71-405C-BD52-DF1A7F60FE28}" type="slidenum">
              <a:rPr lang="en-US" smtClean="0"/>
              <a:t>‹#›</a:t>
            </a:fld>
            <a:endParaRPr lang="en-US"/>
          </a:p>
        </p:txBody>
      </p:sp>
    </p:spTree>
    <p:extLst>
      <p:ext uri="{BB962C8B-B14F-4D97-AF65-F5344CB8AC3E}">
        <p14:creationId xmlns:p14="http://schemas.microsoft.com/office/powerpoint/2010/main" val="1582415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en-US"/>
          </a:p>
        </p:txBody>
      </p:sp>
      <p:sp>
        <p:nvSpPr>
          <p:cNvPr id="3" name="Veri Yer Tutucusu 2"/>
          <p:cNvSpPr>
            <a:spLocks noGrp="1"/>
          </p:cNvSpPr>
          <p:nvPr>
            <p:ph type="dt" sz="half" idx="10"/>
          </p:nvPr>
        </p:nvSpPr>
        <p:spPr/>
        <p:txBody>
          <a:bodyPr/>
          <a:lstStyle/>
          <a:p>
            <a:fld id="{F7A17F82-E4A8-4DF6-804A-87268701AC66}" type="datetime1">
              <a:rPr lang="en-US" smtClean="0"/>
              <a:t>5/24/2021</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3A7292B7-BF71-405C-BD52-DF1A7F60FE28}" type="slidenum">
              <a:rPr lang="en-US" smtClean="0"/>
              <a:t>‹#›</a:t>
            </a:fld>
            <a:endParaRPr lang="en-US"/>
          </a:p>
        </p:txBody>
      </p:sp>
    </p:spTree>
    <p:extLst>
      <p:ext uri="{BB962C8B-B14F-4D97-AF65-F5344CB8AC3E}">
        <p14:creationId xmlns:p14="http://schemas.microsoft.com/office/powerpoint/2010/main" val="1993745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4425409-8D4A-475D-A2E8-A33749724E07}" type="datetime1">
              <a:rPr lang="en-US" smtClean="0"/>
              <a:t>5/24/2021</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3A7292B7-BF71-405C-BD52-DF1A7F60FE28}" type="slidenum">
              <a:rPr lang="en-US" smtClean="0"/>
              <a:t>‹#›</a:t>
            </a:fld>
            <a:endParaRPr lang="en-US"/>
          </a:p>
        </p:txBody>
      </p:sp>
    </p:spTree>
    <p:extLst>
      <p:ext uri="{BB962C8B-B14F-4D97-AF65-F5344CB8AC3E}">
        <p14:creationId xmlns:p14="http://schemas.microsoft.com/office/powerpoint/2010/main" val="3002997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7E0E8B2F-EF4C-467A-A96B-B8FF2E72AFBA}" type="datetime1">
              <a:rPr lang="en-US" smtClean="0"/>
              <a:t>5/24/2021</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3A7292B7-BF71-405C-BD52-DF1A7F60FE28}" type="slidenum">
              <a:rPr lang="en-US" smtClean="0"/>
              <a:t>‹#›</a:t>
            </a:fld>
            <a:endParaRPr lang="en-US"/>
          </a:p>
        </p:txBody>
      </p:sp>
    </p:spTree>
    <p:extLst>
      <p:ext uri="{BB962C8B-B14F-4D97-AF65-F5344CB8AC3E}">
        <p14:creationId xmlns:p14="http://schemas.microsoft.com/office/powerpoint/2010/main" val="538547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00C999AF-6DF6-4595-A2AE-70D0A7D78A98}" type="datetime1">
              <a:rPr lang="en-US" smtClean="0"/>
              <a:t>5/24/2021</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3A7292B7-BF71-405C-BD52-DF1A7F60FE28}" type="slidenum">
              <a:rPr lang="en-US" smtClean="0"/>
              <a:t>‹#›</a:t>
            </a:fld>
            <a:endParaRPr lang="en-US"/>
          </a:p>
        </p:txBody>
      </p:sp>
    </p:spTree>
    <p:extLst>
      <p:ext uri="{BB962C8B-B14F-4D97-AF65-F5344CB8AC3E}">
        <p14:creationId xmlns:p14="http://schemas.microsoft.com/office/powerpoint/2010/main" val="3565891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4C3D42-55FD-4572-A000-50750F40C970}" type="datetime1">
              <a:rPr lang="en-US" smtClean="0"/>
              <a:t>5/24/2021</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7292B7-BF71-405C-BD52-DF1A7F60FE28}" type="slidenum">
              <a:rPr lang="en-US" smtClean="0"/>
              <a:t>‹#›</a:t>
            </a:fld>
            <a:endParaRPr lang="en-US"/>
          </a:p>
        </p:txBody>
      </p:sp>
    </p:spTree>
    <p:extLst>
      <p:ext uri="{BB962C8B-B14F-4D97-AF65-F5344CB8AC3E}">
        <p14:creationId xmlns:p14="http://schemas.microsoft.com/office/powerpoint/2010/main" val="1856671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Teblig+Taslagi_27.01.2021.docx"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3" Type="http://schemas.openxmlformats.org/officeDocument/2006/relationships/hyperlink" Target="Teblig+Ek-3+Sozlesme+Taslagi_06.01.2021.docx" TargetMode="Externa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Teblig+Ek-2+Sartname+Taslagi_06.01.2021.docx"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hyperlink" Target="Teblig+Ek-2+Sartname+Taslagi_27.01.2021.doc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_ftnref6"/><Relationship Id="rId3" Type="http://schemas.openxmlformats.org/officeDocument/2006/relationships/hyperlink" Target="#_ftnref1"/><Relationship Id="rId7" Type="http://schemas.openxmlformats.org/officeDocument/2006/relationships/hyperlink" Target="#_ftnref5"/><Relationship Id="rId2" Type="http://schemas.openxmlformats.org/officeDocument/2006/relationships/hyperlink" Target="Teblig+Ek-2+Sartname+Taslagi_27.01.2021.docx" TargetMode="External"/><Relationship Id="rId1" Type="http://schemas.openxmlformats.org/officeDocument/2006/relationships/slideLayout" Target="../slideLayouts/slideLayout2.xml"/><Relationship Id="rId6" Type="http://schemas.openxmlformats.org/officeDocument/2006/relationships/hyperlink" Target="#_ftnref4"/><Relationship Id="rId11" Type="http://schemas.openxmlformats.org/officeDocument/2006/relationships/hyperlink" Target="#_ftnref9"/><Relationship Id="rId5" Type="http://schemas.openxmlformats.org/officeDocument/2006/relationships/hyperlink" Target="#_ftnref3"/><Relationship Id="rId10" Type="http://schemas.openxmlformats.org/officeDocument/2006/relationships/hyperlink" Target="#_ftnref8"/><Relationship Id="rId4" Type="http://schemas.openxmlformats.org/officeDocument/2006/relationships/hyperlink" Target="#_ftnref2"/><Relationship Id="rId9" Type="http://schemas.openxmlformats.org/officeDocument/2006/relationships/hyperlink" Target="#_ftnref7"/></Relationships>
</file>

<file path=ppt/slides/_rels/slide16.xml.rels><?xml version="1.0" encoding="UTF-8" standalone="yes"?>
<Relationships xmlns="http://schemas.openxmlformats.org/package/2006/relationships"><Relationship Id="rId3" Type="http://schemas.openxmlformats.org/officeDocument/2006/relationships/hyperlink" Target="Teblig+Ek-3+Sozlesme+Taslagi_27.01.2021.docx"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Teblig+Taslagi_27.01.2021.docx"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Teblig+Taslagi_27.01.2021.docx"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nerji ve tabii kaynaklar bakanlığı logo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60705" y="390748"/>
            <a:ext cx="3591233" cy="2384310"/>
          </a:xfrm>
          <a:prstGeom prst="rect">
            <a:avLst/>
          </a:prstGeom>
          <a:noFill/>
          <a:extLst>
            <a:ext uri="{909E8E84-426E-40DD-AFC4-6F175D3DCCD1}">
              <a14:hiddenFill xmlns:a14="http://schemas.microsoft.com/office/drawing/2010/main">
                <a:solidFill>
                  <a:srgbClr val="FFFFFF"/>
                </a:solidFill>
              </a14:hiddenFill>
            </a:ext>
          </a:extLst>
        </p:spPr>
      </p:pic>
      <p:sp>
        <p:nvSpPr>
          <p:cNvPr id="4" name="Metin kutusu 3"/>
          <p:cNvSpPr txBox="1"/>
          <p:nvPr/>
        </p:nvSpPr>
        <p:spPr>
          <a:xfrm>
            <a:off x="1256903" y="3319165"/>
            <a:ext cx="9398832" cy="954107"/>
          </a:xfrm>
          <a:prstGeom prst="rect">
            <a:avLst/>
          </a:prstGeom>
          <a:noFill/>
        </p:spPr>
        <p:txBody>
          <a:bodyPr wrap="square" rtlCol="0">
            <a:spAutoFit/>
          </a:bodyPr>
          <a:lstStyle/>
          <a:p>
            <a:pPr algn="ctr"/>
            <a:r>
              <a:rPr lang="tr-TR" sz="2800" b="1" dirty="0">
                <a:latin typeface="Times New Roman" panose="02020603050405020304" pitchFamily="18" charset="0"/>
                <a:cs typeface="Times New Roman" panose="02020603050405020304" pitchFamily="18" charset="0"/>
              </a:rPr>
              <a:t>KAMUDA ENERJİ PERFORMANS SÖZLEŞMELERİNE İLİŞKİN USUL VE ESASLAR </a:t>
            </a:r>
            <a:endParaRPr lang="en-US" sz="2800" b="1" dirty="0">
              <a:latin typeface="Times New Roman" panose="02020603050405020304" pitchFamily="18" charset="0"/>
              <a:cs typeface="Times New Roman" panose="02020603050405020304" pitchFamily="18" charset="0"/>
            </a:endParaRPr>
          </a:p>
        </p:txBody>
      </p:sp>
      <p:sp>
        <p:nvSpPr>
          <p:cNvPr id="7" name="Dikdörtgen 1">
            <a:extLst>
              <a:ext uri="{FF2B5EF4-FFF2-40B4-BE49-F238E27FC236}">
                <a16:creationId xmlns:a16="http://schemas.microsoft.com/office/drawing/2014/main" id="{B304DCAE-7C13-49C7-B79C-F72BA20CAEE4}"/>
              </a:ext>
            </a:extLst>
          </p:cNvPr>
          <p:cNvSpPr>
            <a:spLocks noChangeArrowheads="1"/>
          </p:cNvSpPr>
          <p:nvPr/>
        </p:nvSpPr>
        <p:spPr bwMode="auto">
          <a:xfrm>
            <a:off x="5299475" y="6282586"/>
            <a:ext cx="13136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tr-TR" altLang="tr-TR" sz="1800" dirty="0"/>
              <a:t>Mayıs, 2021</a:t>
            </a:r>
            <a:endParaRPr lang="en-US" altLang="tr-TR" sz="1800" dirty="0"/>
          </a:p>
        </p:txBody>
      </p:sp>
      <p:sp>
        <p:nvSpPr>
          <p:cNvPr id="2" name="Dikdörtgen 1">
            <a:extLst>
              <a:ext uri="{FF2B5EF4-FFF2-40B4-BE49-F238E27FC236}">
                <a16:creationId xmlns:a16="http://schemas.microsoft.com/office/drawing/2014/main" id="{84EE8CB6-2582-485E-88A5-882D03C835EE}"/>
              </a:ext>
            </a:extLst>
          </p:cNvPr>
          <p:cNvSpPr/>
          <p:nvPr/>
        </p:nvSpPr>
        <p:spPr>
          <a:xfrm>
            <a:off x="2908319" y="4817379"/>
            <a:ext cx="6096000" cy="1200329"/>
          </a:xfrm>
          <a:prstGeom prst="rect">
            <a:avLst/>
          </a:prstGeom>
        </p:spPr>
        <p:txBody>
          <a:bodyPr>
            <a:spAutoFit/>
          </a:bodyPr>
          <a:lstStyle/>
          <a:p>
            <a:pPr algn="ctr">
              <a:spcBef>
                <a:spcPct val="0"/>
              </a:spcBef>
            </a:pPr>
            <a:r>
              <a:rPr lang="tr-TR" altLang="tr-TR" dirty="0">
                <a:latin typeface="Times New Roman" panose="02020603050405020304" pitchFamily="18" charset="0"/>
                <a:cs typeface="Times New Roman" panose="02020603050405020304" pitchFamily="18" charset="0"/>
              </a:rPr>
              <a:t>Oğuz Kürşat KABAKÇI</a:t>
            </a:r>
          </a:p>
          <a:p>
            <a:pPr algn="ctr">
              <a:spcBef>
                <a:spcPct val="0"/>
              </a:spcBef>
            </a:pPr>
            <a:r>
              <a:rPr lang="tr-TR" altLang="tr-TR" dirty="0">
                <a:latin typeface="Times New Roman" panose="02020603050405020304" pitchFamily="18" charset="0"/>
                <a:cs typeface="Times New Roman" panose="02020603050405020304" pitchFamily="18" charset="0"/>
              </a:rPr>
              <a:t>Enerji ve Tabii Kaynaklar Uzmanı</a:t>
            </a:r>
          </a:p>
          <a:p>
            <a:pPr algn="ctr">
              <a:spcBef>
                <a:spcPct val="0"/>
              </a:spcBef>
            </a:pPr>
            <a:r>
              <a:rPr lang="tr-TR" altLang="tr-TR" dirty="0">
                <a:latin typeface="Times New Roman" panose="02020603050405020304" pitchFamily="18" charset="0"/>
                <a:cs typeface="Times New Roman" panose="02020603050405020304" pitchFamily="18" charset="0"/>
              </a:rPr>
              <a:t>Enerji Performans Sözleşmeleri Grup Koordinatörü</a:t>
            </a:r>
          </a:p>
          <a:p>
            <a:pPr algn="ctr">
              <a:spcBef>
                <a:spcPct val="0"/>
              </a:spcBef>
            </a:pPr>
            <a:r>
              <a:rPr lang="tr-TR" altLang="tr-TR" dirty="0">
                <a:latin typeface="Times New Roman" panose="02020603050405020304" pitchFamily="18" charset="0"/>
                <a:cs typeface="Times New Roman" panose="02020603050405020304" pitchFamily="18" charset="0"/>
              </a:rPr>
              <a:t>Enerji Verimliliği ve Çevre Dairesi Başkanlığı</a:t>
            </a:r>
          </a:p>
        </p:txBody>
      </p:sp>
    </p:spTree>
    <p:extLst>
      <p:ext uri="{BB962C8B-B14F-4D97-AF65-F5344CB8AC3E}">
        <p14:creationId xmlns:p14="http://schemas.microsoft.com/office/powerpoint/2010/main" val="23169010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40839835-D1E6-4FFB-972F-8494AE463C24}"/>
              </a:ext>
            </a:extLst>
          </p:cNvPr>
          <p:cNvSpPr>
            <a:spLocks noGrp="1"/>
          </p:cNvSpPr>
          <p:nvPr>
            <p:ph type="sldNum" sz="quarter" idx="12"/>
          </p:nvPr>
        </p:nvSpPr>
        <p:spPr/>
        <p:txBody>
          <a:bodyPr/>
          <a:lstStyle/>
          <a:p>
            <a:fld id="{3A7292B7-BF71-405C-BD52-DF1A7F60FE28}" type="slidenum">
              <a:rPr lang="en-US" smtClean="0"/>
              <a:t>10</a:t>
            </a:fld>
            <a:endParaRPr lang="en-US"/>
          </a:p>
        </p:txBody>
      </p:sp>
      <p:pic>
        <p:nvPicPr>
          <p:cNvPr id="5" name="Picture 2" descr="enerji ve tabii kaynaklar bakanlığı logo ile ilgili görsel sonucu">
            <a:extLst>
              <a:ext uri="{FF2B5EF4-FFF2-40B4-BE49-F238E27FC236}">
                <a16:creationId xmlns:a16="http://schemas.microsoft.com/office/drawing/2014/main" id="{6F3F2B02-52FA-43A9-9E77-F1416ACB1C5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2658" y="0"/>
            <a:ext cx="1829342" cy="1441522"/>
          </a:xfrm>
          <a:prstGeom prst="rect">
            <a:avLst/>
          </a:prstGeom>
          <a:noFill/>
          <a:extLst>
            <a:ext uri="{909E8E84-426E-40DD-AFC4-6F175D3DCCD1}">
              <a14:hiddenFill xmlns:a14="http://schemas.microsoft.com/office/drawing/2010/main">
                <a:solidFill>
                  <a:srgbClr val="FFFFFF"/>
                </a:solidFill>
              </a14:hiddenFill>
            </a:ext>
          </a:extLst>
        </p:spPr>
      </p:pic>
      <p:sp>
        <p:nvSpPr>
          <p:cNvPr id="6" name="Metin kutusu 1">
            <a:hlinkClick r:id="rId3" action="ppaction://hlinkfile"/>
            <a:extLst>
              <a:ext uri="{FF2B5EF4-FFF2-40B4-BE49-F238E27FC236}">
                <a16:creationId xmlns:a16="http://schemas.microsoft.com/office/drawing/2014/main" id="{6F557586-91E6-4696-AEBA-31600F5AFE24}"/>
              </a:ext>
            </a:extLst>
          </p:cNvPr>
          <p:cNvSpPr txBox="1">
            <a:spLocks noChangeArrowheads="1"/>
          </p:cNvSpPr>
          <p:nvPr/>
        </p:nvSpPr>
        <p:spPr bwMode="auto">
          <a:xfrm>
            <a:off x="331342" y="520706"/>
            <a:ext cx="729457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tr-TR" altLang="tr-TR" sz="2000" b="1" dirty="0"/>
              <a:t>TEBLİĞ - GENEL ÇERÇEVE</a:t>
            </a:r>
          </a:p>
        </p:txBody>
      </p:sp>
      <p:sp>
        <p:nvSpPr>
          <p:cNvPr id="7" name="Metin kutusu 6">
            <a:extLst>
              <a:ext uri="{FF2B5EF4-FFF2-40B4-BE49-F238E27FC236}">
                <a16:creationId xmlns:a16="http://schemas.microsoft.com/office/drawing/2014/main" id="{8BDAC5B8-7A4C-484F-8474-1DE4B43F5E88}"/>
              </a:ext>
            </a:extLst>
          </p:cNvPr>
          <p:cNvSpPr txBox="1"/>
          <p:nvPr/>
        </p:nvSpPr>
        <p:spPr>
          <a:xfrm>
            <a:off x="331342" y="3987855"/>
            <a:ext cx="10876808" cy="646331"/>
          </a:xfrm>
          <a:prstGeom prst="rect">
            <a:avLst/>
          </a:prstGeom>
          <a:noFill/>
        </p:spPr>
        <p:txBody>
          <a:bodyPr wrap="square" rtlCol="0">
            <a:spAutoFit/>
          </a:bodyPr>
          <a:lstStyle/>
          <a:p>
            <a:r>
              <a:rPr lang="tr-TR" b="1" dirty="0"/>
              <a:t>Yaptırımlar: </a:t>
            </a:r>
            <a:r>
              <a:rPr lang="tr-TR" dirty="0"/>
              <a:t>Sözleşmenin feshedilmesi durumunda, iş kapsamında uygulama alanına kurulan </a:t>
            </a:r>
            <a:r>
              <a:rPr lang="tr-TR" u="sng" dirty="0">
                <a:solidFill>
                  <a:srgbClr val="FF0000"/>
                </a:solidFill>
              </a:rPr>
              <a:t>her türlü ekipmanın mülkiyeti İdareye geçer</a:t>
            </a:r>
            <a:r>
              <a:rPr lang="tr-TR" dirty="0"/>
              <a:t>. Ceza ve yasaklama hükümleri KİK’e göre yapılır. </a:t>
            </a:r>
            <a:endParaRPr lang="tr-TR" b="1" dirty="0"/>
          </a:p>
        </p:txBody>
      </p:sp>
      <p:sp>
        <p:nvSpPr>
          <p:cNvPr id="10" name="Metin kutusu 9">
            <a:extLst>
              <a:ext uri="{FF2B5EF4-FFF2-40B4-BE49-F238E27FC236}">
                <a16:creationId xmlns:a16="http://schemas.microsoft.com/office/drawing/2014/main" id="{E7AFCE27-7601-4DC0-AF27-89A486F72AC4}"/>
              </a:ext>
            </a:extLst>
          </p:cNvPr>
          <p:cNvSpPr txBox="1"/>
          <p:nvPr/>
        </p:nvSpPr>
        <p:spPr>
          <a:xfrm>
            <a:off x="339614" y="4804731"/>
            <a:ext cx="11168108" cy="646331"/>
          </a:xfrm>
          <a:prstGeom prst="rect">
            <a:avLst/>
          </a:prstGeom>
          <a:noFill/>
        </p:spPr>
        <p:txBody>
          <a:bodyPr wrap="square" rtlCol="0">
            <a:spAutoFit/>
          </a:bodyPr>
          <a:lstStyle/>
          <a:p>
            <a:r>
              <a:rPr lang="tr-TR" b="1" dirty="0"/>
              <a:t>Sözleşme Devri: </a:t>
            </a:r>
            <a:r>
              <a:rPr lang="tr-TR" dirty="0"/>
              <a:t>Yüklenici, enerji performans sözleşmesinden doğan hak ve borçlarını, kısmen veya tamamen İdarenin yazılı izni olmaksızın üçüncü kişilere devredemez. </a:t>
            </a:r>
            <a:endParaRPr lang="tr-TR" b="1" dirty="0"/>
          </a:p>
        </p:txBody>
      </p:sp>
      <p:sp>
        <p:nvSpPr>
          <p:cNvPr id="9" name="Metin kutusu 8">
            <a:extLst>
              <a:ext uri="{FF2B5EF4-FFF2-40B4-BE49-F238E27FC236}">
                <a16:creationId xmlns:a16="http://schemas.microsoft.com/office/drawing/2014/main" id="{CA624DC6-45AB-4DC1-81C5-7EBF7D391BD4}"/>
              </a:ext>
            </a:extLst>
          </p:cNvPr>
          <p:cNvSpPr txBox="1"/>
          <p:nvPr/>
        </p:nvSpPr>
        <p:spPr>
          <a:xfrm>
            <a:off x="331342" y="1009227"/>
            <a:ext cx="11164501" cy="923330"/>
          </a:xfrm>
          <a:prstGeom prst="rect">
            <a:avLst/>
          </a:prstGeom>
          <a:noFill/>
        </p:spPr>
        <p:txBody>
          <a:bodyPr wrap="square" rtlCol="0">
            <a:spAutoFit/>
          </a:bodyPr>
          <a:lstStyle/>
          <a:p>
            <a:r>
              <a:rPr lang="tr-TR" b="1" dirty="0"/>
              <a:t>Ödemeler: </a:t>
            </a:r>
            <a:r>
              <a:rPr lang="tr-TR" dirty="0"/>
              <a:t>Tasarruf doğrulama raporunun uygulama kontrol komisyonu tarafından uygun görülmesi halinde,  yükleniciye </a:t>
            </a:r>
            <a:r>
              <a:rPr lang="tr-TR" u="sng" dirty="0">
                <a:solidFill>
                  <a:srgbClr val="FF0000"/>
                </a:solidFill>
              </a:rPr>
              <a:t>doğrulanan yıllık tasarruf miktarından sözleşmede belirlenen oranda </a:t>
            </a:r>
            <a:r>
              <a:rPr lang="tr-TR" dirty="0"/>
              <a:t>ödeme yapılır.  Aylık ödeme yapılıp yıllık mahsuplaşma yapılabilir. </a:t>
            </a:r>
          </a:p>
        </p:txBody>
      </p:sp>
      <p:sp>
        <p:nvSpPr>
          <p:cNvPr id="12" name="Metin kutusu 11">
            <a:extLst>
              <a:ext uri="{FF2B5EF4-FFF2-40B4-BE49-F238E27FC236}">
                <a16:creationId xmlns:a16="http://schemas.microsoft.com/office/drawing/2014/main" id="{20348A73-8AE4-48A3-8095-59929331B4D3}"/>
              </a:ext>
            </a:extLst>
          </p:cNvPr>
          <p:cNvSpPr txBox="1"/>
          <p:nvPr/>
        </p:nvSpPr>
        <p:spPr>
          <a:xfrm>
            <a:off x="331342" y="1946408"/>
            <a:ext cx="11164501" cy="1200329"/>
          </a:xfrm>
          <a:prstGeom prst="rect">
            <a:avLst/>
          </a:prstGeom>
          <a:noFill/>
        </p:spPr>
        <p:txBody>
          <a:bodyPr wrap="square" rtlCol="0">
            <a:spAutoFit/>
          </a:bodyPr>
          <a:lstStyle/>
          <a:p>
            <a:r>
              <a:rPr lang="tr-TR" b="1" dirty="0"/>
              <a:t>Tasarruf Garantisi: </a:t>
            </a:r>
            <a:r>
              <a:rPr lang="tr-TR" dirty="0"/>
              <a:t>Yüklenici, izleme döneminin başladığı 12 aylık dönemin sonunda taahhüt ettiği </a:t>
            </a:r>
            <a:r>
              <a:rPr lang="tr-TR" u="sng" dirty="0">
                <a:solidFill>
                  <a:srgbClr val="FF0000"/>
                </a:solidFill>
              </a:rPr>
              <a:t>tasarruf garantisinin en az % 70’ini</a:t>
            </a:r>
            <a:r>
              <a:rPr lang="tr-TR" dirty="0"/>
              <a:t> sağlamak zorundadır. Yüklenici bedelsiz revizyon yapabilir. </a:t>
            </a:r>
            <a:r>
              <a:rPr lang="tr-TR" altLang="tr-TR" dirty="0">
                <a:cs typeface="Calibri" panose="020F0502020204030204" pitchFamily="34" charset="0"/>
              </a:rPr>
              <a:t>İzleme dönemi boyunca; birbirini takip eden 12 aylık dönemlere ait doğrulanan tasarruf miktarının 3 dönem boyunca tasarruf garantisinin % 70’inin altında kalması durumunda; Enerji performans sözleşmesi feshedilerek teminat irat kaydedilir.</a:t>
            </a:r>
            <a:endParaRPr lang="tr-TR" b="1" dirty="0"/>
          </a:p>
        </p:txBody>
      </p:sp>
      <p:sp>
        <p:nvSpPr>
          <p:cNvPr id="13" name="Metin kutusu 12">
            <a:extLst>
              <a:ext uri="{FF2B5EF4-FFF2-40B4-BE49-F238E27FC236}">
                <a16:creationId xmlns:a16="http://schemas.microsoft.com/office/drawing/2014/main" id="{90ACE0F1-73BE-45D5-945C-568670A2C0C3}"/>
              </a:ext>
            </a:extLst>
          </p:cNvPr>
          <p:cNvSpPr txBox="1"/>
          <p:nvPr/>
        </p:nvSpPr>
        <p:spPr>
          <a:xfrm>
            <a:off x="327733" y="3253113"/>
            <a:ext cx="11168109" cy="646331"/>
          </a:xfrm>
          <a:prstGeom prst="rect">
            <a:avLst/>
          </a:prstGeom>
          <a:noFill/>
        </p:spPr>
        <p:txBody>
          <a:bodyPr wrap="square" rtlCol="0">
            <a:spAutoFit/>
          </a:bodyPr>
          <a:lstStyle/>
          <a:p>
            <a:r>
              <a:rPr lang="tr-TR" b="1" dirty="0"/>
              <a:t>Uyuşmazlık: </a:t>
            </a:r>
            <a:r>
              <a:rPr lang="tr-TR" dirty="0"/>
              <a:t>Tasarruf doğrulama raporu uygulama kontrol komisyonu tarafından uygun görülmez ise ödeme yapılmaz. </a:t>
            </a:r>
            <a:r>
              <a:rPr lang="tr-TR" u="sng" dirty="0">
                <a:solidFill>
                  <a:srgbClr val="FF0000"/>
                </a:solidFill>
              </a:rPr>
              <a:t>Bağımsız bir ölçme doğrulama uzmanından görüş alınır.</a:t>
            </a:r>
            <a:r>
              <a:rPr lang="tr-TR" dirty="0"/>
              <a:t> Uzlaşılamazsa hukuki süreç başlatılabilir. (Tahkim)</a:t>
            </a:r>
            <a:endParaRPr lang="tr-TR" b="1" dirty="0"/>
          </a:p>
        </p:txBody>
      </p:sp>
      <p:sp>
        <p:nvSpPr>
          <p:cNvPr id="14" name="Metin kutusu 13">
            <a:extLst>
              <a:ext uri="{FF2B5EF4-FFF2-40B4-BE49-F238E27FC236}">
                <a16:creationId xmlns:a16="http://schemas.microsoft.com/office/drawing/2014/main" id="{BF13D8F2-9E0E-47FF-AC1F-36182648D25B}"/>
              </a:ext>
            </a:extLst>
          </p:cNvPr>
          <p:cNvSpPr txBox="1"/>
          <p:nvPr/>
        </p:nvSpPr>
        <p:spPr>
          <a:xfrm>
            <a:off x="339614" y="5690963"/>
            <a:ext cx="11168108" cy="646331"/>
          </a:xfrm>
          <a:prstGeom prst="rect">
            <a:avLst/>
          </a:prstGeom>
          <a:noFill/>
        </p:spPr>
        <p:txBody>
          <a:bodyPr wrap="square" rtlCol="0">
            <a:spAutoFit/>
          </a:bodyPr>
          <a:lstStyle/>
          <a:p>
            <a:r>
              <a:rPr lang="tr-TR" b="1" dirty="0"/>
              <a:t>Müdahillik Hakkı: </a:t>
            </a:r>
            <a:r>
              <a:rPr lang="tr-TR" dirty="0"/>
              <a:t>Yüklenicinin işi düzgün yapamaması durumunda kredi verene sözleşmede müdahillik hakkı tanınmaktadır. </a:t>
            </a:r>
            <a:endParaRPr lang="tr-TR" b="1" dirty="0"/>
          </a:p>
        </p:txBody>
      </p:sp>
    </p:spTree>
    <p:extLst>
      <p:ext uri="{BB962C8B-B14F-4D97-AF65-F5344CB8AC3E}">
        <p14:creationId xmlns:p14="http://schemas.microsoft.com/office/powerpoint/2010/main" val="1318425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C3D011AE-AA8C-4943-AC2D-452AE4B0A3C4}"/>
              </a:ext>
            </a:extLst>
          </p:cNvPr>
          <p:cNvSpPr>
            <a:spLocks noGrp="1"/>
          </p:cNvSpPr>
          <p:nvPr>
            <p:ph type="sldNum" sz="quarter" idx="12"/>
          </p:nvPr>
        </p:nvSpPr>
        <p:spPr/>
        <p:txBody>
          <a:bodyPr/>
          <a:lstStyle/>
          <a:p>
            <a:fld id="{3A7292B7-BF71-405C-BD52-DF1A7F60FE28}" type="slidenum">
              <a:rPr lang="en-US" smtClean="0"/>
              <a:t>11</a:t>
            </a:fld>
            <a:endParaRPr lang="en-US"/>
          </a:p>
        </p:txBody>
      </p:sp>
      <p:pic>
        <p:nvPicPr>
          <p:cNvPr id="5" name="Picture 2" descr="enerji ve tabii kaynaklar bakanlığı logo ile ilgili görsel sonucu">
            <a:extLst>
              <a:ext uri="{FF2B5EF4-FFF2-40B4-BE49-F238E27FC236}">
                <a16:creationId xmlns:a16="http://schemas.microsoft.com/office/drawing/2014/main" id="{B999865B-4009-4AA8-8814-EF76EB04DF7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2658" y="0"/>
            <a:ext cx="1829342" cy="1441522"/>
          </a:xfrm>
          <a:prstGeom prst="rect">
            <a:avLst/>
          </a:prstGeom>
          <a:noFill/>
          <a:extLst>
            <a:ext uri="{909E8E84-426E-40DD-AFC4-6F175D3DCCD1}">
              <a14:hiddenFill xmlns:a14="http://schemas.microsoft.com/office/drawing/2010/main">
                <a:solidFill>
                  <a:srgbClr val="FFFFFF"/>
                </a:solidFill>
              </a14:hiddenFill>
            </a:ext>
          </a:extLst>
        </p:spPr>
      </p:pic>
      <p:sp>
        <p:nvSpPr>
          <p:cNvPr id="6" name="Metin kutusu 1">
            <a:extLst>
              <a:ext uri="{FF2B5EF4-FFF2-40B4-BE49-F238E27FC236}">
                <a16:creationId xmlns:a16="http://schemas.microsoft.com/office/drawing/2014/main" id="{CC457F07-A9FD-486F-B3DA-5265288C0F93}"/>
              </a:ext>
            </a:extLst>
          </p:cNvPr>
          <p:cNvSpPr txBox="1">
            <a:spLocks noChangeArrowheads="1"/>
          </p:cNvSpPr>
          <p:nvPr/>
        </p:nvSpPr>
        <p:spPr bwMode="auto">
          <a:xfrm>
            <a:off x="322464" y="519257"/>
            <a:ext cx="729457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tr-TR" altLang="tr-TR" sz="2000" b="1" dirty="0"/>
              <a:t>TEBLİĞ - GENEL ÇERÇEVE</a:t>
            </a:r>
          </a:p>
        </p:txBody>
      </p:sp>
      <p:sp>
        <p:nvSpPr>
          <p:cNvPr id="9" name="Metin kutusu 8">
            <a:extLst>
              <a:ext uri="{FF2B5EF4-FFF2-40B4-BE49-F238E27FC236}">
                <a16:creationId xmlns:a16="http://schemas.microsoft.com/office/drawing/2014/main" id="{89947C5D-AA65-43CA-BAC6-00662FE3CBBB}"/>
              </a:ext>
            </a:extLst>
          </p:cNvPr>
          <p:cNvSpPr txBox="1"/>
          <p:nvPr/>
        </p:nvSpPr>
        <p:spPr>
          <a:xfrm>
            <a:off x="384653" y="1441522"/>
            <a:ext cx="11680146" cy="646331"/>
          </a:xfrm>
          <a:prstGeom prst="rect">
            <a:avLst/>
          </a:prstGeom>
          <a:noFill/>
        </p:spPr>
        <p:txBody>
          <a:bodyPr wrap="square" rtlCol="0">
            <a:spAutoFit/>
          </a:bodyPr>
          <a:lstStyle/>
          <a:p>
            <a:r>
              <a:rPr lang="tr-TR" b="1" dirty="0"/>
              <a:t>Etüt raporu formatı: </a:t>
            </a:r>
            <a:r>
              <a:rPr lang="tr-TR" dirty="0"/>
              <a:t>Referans düzeyin belirlenmesi ISO 50.006’ya göre, eylem bazında önerilen ölçme doğrulama yöntemi IPMVP veya ISO 50.015’e göre uygun olacak şekilde geliştirilmiş bir format. Önlemler detaylandırılır. </a:t>
            </a:r>
            <a:endParaRPr lang="tr-TR" b="1" dirty="0"/>
          </a:p>
        </p:txBody>
      </p:sp>
      <p:sp>
        <p:nvSpPr>
          <p:cNvPr id="10" name="Metin kutusu 9">
            <a:extLst>
              <a:ext uri="{FF2B5EF4-FFF2-40B4-BE49-F238E27FC236}">
                <a16:creationId xmlns:a16="http://schemas.microsoft.com/office/drawing/2014/main" id="{B136719C-68DE-4CA7-8A40-C7B7E481E3D9}"/>
              </a:ext>
            </a:extLst>
          </p:cNvPr>
          <p:cNvSpPr txBox="1"/>
          <p:nvPr/>
        </p:nvSpPr>
        <p:spPr>
          <a:xfrm>
            <a:off x="384653" y="2148990"/>
            <a:ext cx="11680146" cy="646331"/>
          </a:xfrm>
          <a:prstGeom prst="rect">
            <a:avLst/>
          </a:prstGeom>
          <a:noFill/>
        </p:spPr>
        <p:txBody>
          <a:bodyPr wrap="square" rtlCol="0">
            <a:spAutoFit/>
          </a:bodyPr>
          <a:lstStyle/>
          <a:p>
            <a:r>
              <a:rPr lang="tr-TR" b="1" dirty="0"/>
              <a:t>Şartname Taslağı: </a:t>
            </a:r>
            <a:r>
              <a:rPr lang="tr-TR" dirty="0"/>
              <a:t>Belgelerin sunulması, teklif formatı, teminat mektubu formatı, NBD tablosu formatı, ölçme doğrulama planı formatı ..vb.</a:t>
            </a:r>
            <a:endParaRPr lang="tr-TR" b="1" dirty="0"/>
          </a:p>
        </p:txBody>
      </p:sp>
      <p:sp>
        <p:nvSpPr>
          <p:cNvPr id="11" name="Metin kutusu 10">
            <a:extLst>
              <a:ext uri="{FF2B5EF4-FFF2-40B4-BE49-F238E27FC236}">
                <a16:creationId xmlns:a16="http://schemas.microsoft.com/office/drawing/2014/main" id="{3C477109-6076-410C-89E4-9B3178809899}"/>
              </a:ext>
            </a:extLst>
          </p:cNvPr>
          <p:cNvSpPr txBox="1"/>
          <p:nvPr/>
        </p:nvSpPr>
        <p:spPr>
          <a:xfrm>
            <a:off x="384653" y="2795321"/>
            <a:ext cx="11422693" cy="646331"/>
          </a:xfrm>
          <a:prstGeom prst="rect">
            <a:avLst/>
          </a:prstGeom>
          <a:noFill/>
        </p:spPr>
        <p:txBody>
          <a:bodyPr wrap="square" rtlCol="0">
            <a:spAutoFit/>
          </a:bodyPr>
          <a:lstStyle/>
          <a:p>
            <a:r>
              <a:rPr lang="tr-TR" b="1" dirty="0"/>
              <a:t>Sözleşme Taslağı:  </a:t>
            </a:r>
            <a:r>
              <a:rPr lang="tr-TR" dirty="0"/>
              <a:t>Uygulanacak önlemler, süreler, garanti süreleri, eğitimler, kabulün yapılması, tasarrufların ölçülmesi ve doğrulanması, test devreye alma, varsa işletme koşulları vb.</a:t>
            </a:r>
            <a:endParaRPr lang="tr-TR" b="1" dirty="0"/>
          </a:p>
        </p:txBody>
      </p:sp>
      <p:sp>
        <p:nvSpPr>
          <p:cNvPr id="15" name="Metin kutusu 1">
            <a:extLst>
              <a:ext uri="{FF2B5EF4-FFF2-40B4-BE49-F238E27FC236}">
                <a16:creationId xmlns:a16="http://schemas.microsoft.com/office/drawing/2014/main" id="{0B4A07F9-0FED-493C-A6ED-4AB216A66D4A}"/>
              </a:ext>
            </a:extLst>
          </p:cNvPr>
          <p:cNvSpPr txBox="1">
            <a:spLocks noChangeArrowheads="1"/>
          </p:cNvSpPr>
          <p:nvPr/>
        </p:nvSpPr>
        <p:spPr bwMode="auto">
          <a:xfrm>
            <a:off x="322464" y="953689"/>
            <a:ext cx="729457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tr-TR" altLang="tr-TR" sz="2000" b="1" dirty="0"/>
              <a:t>Tebliğ ekleri:</a:t>
            </a:r>
          </a:p>
        </p:txBody>
      </p:sp>
      <p:graphicFrame>
        <p:nvGraphicFramePr>
          <p:cNvPr id="2" name="Diyagram 1">
            <a:extLst>
              <a:ext uri="{FF2B5EF4-FFF2-40B4-BE49-F238E27FC236}">
                <a16:creationId xmlns:a16="http://schemas.microsoft.com/office/drawing/2014/main" id="{44312148-65F6-4C51-AB74-66229632D701}"/>
              </a:ext>
            </a:extLst>
          </p:cNvPr>
          <p:cNvGraphicFramePr/>
          <p:nvPr>
            <p:extLst>
              <p:ext uri="{D42A27DB-BD31-4B8C-83A1-F6EECF244321}">
                <p14:modId xmlns:p14="http://schemas.microsoft.com/office/powerpoint/2010/main" val="2745589195"/>
              </p:ext>
            </p:extLst>
          </p:nvPr>
        </p:nvGraphicFramePr>
        <p:xfrm>
          <a:off x="691471" y="3834065"/>
          <a:ext cx="11248995" cy="27886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481214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1C222291-7413-4CE3-BD83-606C325EE743}"/>
              </a:ext>
            </a:extLst>
          </p:cNvPr>
          <p:cNvSpPr>
            <a:spLocks noGrp="1"/>
          </p:cNvSpPr>
          <p:nvPr>
            <p:ph type="sldNum" sz="quarter" idx="12"/>
          </p:nvPr>
        </p:nvSpPr>
        <p:spPr/>
        <p:txBody>
          <a:bodyPr/>
          <a:lstStyle/>
          <a:p>
            <a:fld id="{3A7292B7-BF71-405C-BD52-DF1A7F60FE28}" type="slidenum">
              <a:rPr lang="en-US" smtClean="0"/>
              <a:t>12</a:t>
            </a:fld>
            <a:endParaRPr lang="en-US"/>
          </a:p>
        </p:txBody>
      </p:sp>
      <p:graphicFrame>
        <p:nvGraphicFramePr>
          <p:cNvPr id="5" name="Proje Zaman Çizelgesi" descr="Line chart that plots each project on the corresponding timeframe." title="Project Timeline">
            <a:extLst>
              <a:ext uri="{FF2B5EF4-FFF2-40B4-BE49-F238E27FC236}">
                <a16:creationId xmlns:a16="http://schemas.microsoft.com/office/drawing/2014/main" id="{00000000-0008-0000-0000-00000B000000}"/>
              </a:ext>
            </a:extLst>
          </p:cNvPr>
          <p:cNvGraphicFramePr>
            <a:graphicFrameLocks/>
          </p:cNvGraphicFramePr>
          <p:nvPr>
            <p:extLst>
              <p:ext uri="{D42A27DB-BD31-4B8C-83A1-F6EECF244321}">
                <p14:modId xmlns:p14="http://schemas.microsoft.com/office/powerpoint/2010/main" val="3702976246"/>
              </p:ext>
            </p:extLst>
          </p:nvPr>
        </p:nvGraphicFramePr>
        <p:xfrm>
          <a:off x="134911" y="854439"/>
          <a:ext cx="11922228" cy="5696263"/>
        </p:xfrm>
        <a:graphic>
          <a:graphicData uri="http://schemas.openxmlformats.org/drawingml/2006/chart">
            <c:chart xmlns:c="http://schemas.openxmlformats.org/drawingml/2006/chart" xmlns:r="http://schemas.openxmlformats.org/officeDocument/2006/relationships" r:id="rId2"/>
          </a:graphicData>
        </a:graphic>
      </p:graphicFrame>
      <p:sp>
        <p:nvSpPr>
          <p:cNvPr id="6" name="Metin kutusu 1">
            <a:hlinkClick r:id="rId3" action="ppaction://hlinkfile"/>
            <a:extLst>
              <a:ext uri="{FF2B5EF4-FFF2-40B4-BE49-F238E27FC236}">
                <a16:creationId xmlns:a16="http://schemas.microsoft.com/office/drawing/2014/main" id="{BBA2B9CC-F88B-45F3-80C2-19A7C77EC8E5}"/>
              </a:ext>
            </a:extLst>
          </p:cNvPr>
          <p:cNvSpPr txBox="1">
            <a:spLocks noChangeArrowheads="1"/>
          </p:cNvSpPr>
          <p:nvPr/>
        </p:nvSpPr>
        <p:spPr bwMode="auto">
          <a:xfrm>
            <a:off x="316352" y="285561"/>
            <a:ext cx="729457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tr-TR" altLang="tr-TR" sz="2000" b="1" dirty="0"/>
              <a:t>Örnek EPS Zaman Planı</a:t>
            </a:r>
          </a:p>
        </p:txBody>
      </p:sp>
    </p:spTree>
    <p:extLst>
      <p:ext uri="{BB962C8B-B14F-4D97-AF65-F5344CB8AC3E}">
        <p14:creationId xmlns:p14="http://schemas.microsoft.com/office/powerpoint/2010/main" val="4157545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E5CB970C-4D67-40DC-AC5B-3C8E22BF8F32}"/>
              </a:ext>
            </a:extLst>
          </p:cNvPr>
          <p:cNvSpPr>
            <a:spLocks noGrp="1"/>
          </p:cNvSpPr>
          <p:nvPr>
            <p:ph type="sldNum" sz="quarter" idx="12"/>
          </p:nvPr>
        </p:nvSpPr>
        <p:spPr/>
        <p:txBody>
          <a:bodyPr/>
          <a:lstStyle/>
          <a:p>
            <a:fld id="{3A7292B7-BF71-405C-BD52-DF1A7F60FE28}" type="slidenum">
              <a:rPr lang="en-US" smtClean="0"/>
              <a:t>13</a:t>
            </a:fld>
            <a:endParaRPr lang="en-US"/>
          </a:p>
        </p:txBody>
      </p:sp>
      <p:pic>
        <p:nvPicPr>
          <p:cNvPr id="5" name="Picture 2" descr="enerji ve tabii kaynaklar bakanlığı logo ile ilgili görsel sonucu">
            <a:extLst>
              <a:ext uri="{FF2B5EF4-FFF2-40B4-BE49-F238E27FC236}">
                <a16:creationId xmlns:a16="http://schemas.microsoft.com/office/drawing/2014/main" id="{041D3F1E-9E0D-45FF-B76E-B997C03649E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2658" y="0"/>
            <a:ext cx="1829342" cy="1441522"/>
          </a:xfrm>
          <a:prstGeom prst="rect">
            <a:avLst/>
          </a:prstGeom>
          <a:noFill/>
          <a:extLst>
            <a:ext uri="{909E8E84-426E-40DD-AFC4-6F175D3DCCD1}">
              <a14:hiddenFill xmlns:a14="http://schemas.microsoft.com/office/drawing/2010/main">
                <a:solidFill>
                  <a:srgbClr val="FFFFFF"/>
                </a:solidFill>
              </a14:hiddenFill>
            </a:ext>
          </a:extLst>
        </p:spPr>
      </p:pic>
      <p:sp>
        <p:nvSpPr>
          <p:cNvPr id="6" name="Metin kutusu 1">
            <a:hlinkClick r:id="rId3" action="ppaction://hlinkfile"/>
            <a:extLst>
              <a:ext uri="{FF2B5EF4-FFF2-40B4-BE49-F238E27FC236}">
                <a16:creationId xmlns:a16="http://schemas.microsoft.com/office/drawing/2014/main" id="{0BCDB2CC-D9A9-48F5-9995-57A0EC62C825}"/>
              </a:ext>
            </a:extLst>
          </p:cNvPr>
          <p:cNvSpPr txBox="1">
            <a:spLocks noChangeArrowheads="1"/>
          </p:cNvSpPr>
          <p:nvPr/>
        </p:nvSpPr>
        <p:spPr bwMode="auto">
          <a:xfrm>
            <a:off x="316352" y="285561"/>
            <a:ext cx="729457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tr-TR" altLang="tr-TR" sz="2000" b="1" dirty="0"/>
              <a:t>ŞARTNAME İÇERİĞİ</a:t>
            </a:r>
          </a:p>
        </p:txBody>
      </p:sp>
      <p:sp>
        <p:nvSpPr>
          <p:cNvPr id="7" name="Dikdörtgen 6">
            <a:extLst>
              <a:ext uri="{FF2B5EF4-FFF2-40B4-BE49-F238E27FC236}">
                <a16:creationId xmlns:a16="http://schemas.microsoft.com/office/drawing/2014/main" id="{4A07F3C1-5719-4668-9869-A975F52E5A95}"/>
              </a:ext>
            </a:extLst>
          </p:cNvPr>
          <p:cNvSpPr/>
          <p:nvPr/>
        </p:nvSpPr>
        <p:spPr>
          <a:xfrm>
            <a:off x="316352" y="789369"/>
            <a:ext cx="6096000" cy="5262979"/>
          </a:xfrm>
          <a:prstGeom prst="rect">
            <a:avLst/>
          </a:prstGeom>
        </p:spPr>
        <p:txBody>
          <a:bodyPr wrap="square">
            <a:spAutoFit/>
          </a:bodyPr>
          <a:lstStyle/>
          <a:p>
            <a:r>
              <a:rPr lang="tr-TR" sz="1600" dirty="0"/>
              <a:t>1- İDAREYE İLİŞKİN BİLGİLER</a:t>
            </a:r>
          </a:p>
          <a:p>
            <a:r>
              <a:rPr lang="tr-TR" sz="1600" dirty="0"/>
              <a:t>2-AMAÇ VE KAPSAM</a:t>
            </a:r>
          </a:p>
          <a:p>
            <a:r>
              <a:rPr lang="tr-TR" sz="1600" dirty="0"/>
              <a:t>3-İHALE KONUSU İŞE İLİŞKİN BİLGİLER </a:t>
            </a:r>
          </a:p>
          <a:p>
            <a:r>
              <a:rPr lang="tr-TR" sz="1600" dirty="0"/>
              <a:t>4-TANIMLAR VE KISALTMALAR</a:t>
            </a:r>
          </a:p>
          <a:p>
            <a:r>
              <a:rPr lang="tr-TR" sz="1600" dirty="0"/>
              <a:t>5-İHALEYE İLİŞKİN BİLGİLER İLE SON TEKLİF VERME VE İHALE TARİHİ VE SAATİ </a:t>
            </a:r>
          </a:p>
          <a:p>
            <a:r>
              <a:rPr lang="tr-TR" sz="1600" dirty="0"/>
              <a:t>6-İHALE DOKÜMANININ GÖRÜLMESİ VE TEMİNİ </a:t>
            </a:r>
          </a:p>
          <a:p>
            <a:r>
              <a:rPr lang="tr-TR" sz="1600" dirty="0"/>
              <a:t>7-İHALE DOKÜMANININ KAPSAMI</a:t>
            </a:r>
          </a:p>
          <a:p>
            <a:r>
              <a:rPr lang="tr-TR" sz="1600" dirty="0"/>
              <a:t>8-BİLDİRİM VE TEBLİGAT ESASLARI</a:t>
            </a:r>
          </a:p>
          <a:p>
            <a:r>
              <a:rPr lang="tr-TR" sz="1600" dirty="0"/>
              <a:t>9-İHALEYE KATILABİLMEK İÇİN GEREKEN BELGELER VE YETERLİK KRİTERLERİ</a:t>
            </a:r>
          </a:p>
          <a:p>
            <a:r>
              <a:rPr lang="tr-TR" sz="1600" dirty="0"/>
              <a:t>10-BELGELERİN SUNULUŞ ŞEKLİ </a:t>
            </a:r>
          </a:p>
          <a:p>
            <a:r>
              <a:rPr lang="tr-TR" sz="1600" dirty="0"/>
              <a:t>11-İHALEYE KATILIM ŞARTLARI</a:t>
            </a:r>
          </a:p>
          <a:p>
            <a:r>
              <a:rPr lang="tr-TR" sz="1600" dirty="0"/>
              <a:t>12-TEKLİF HAZIRLAMA GİDERLERİ İLE TEKLİF VE ÖDEMELERDE GEÇERLİ PARA BİRİMİ</a:t>
            </a:r>
          </a:p>
          <a:p>
            <a:r>
              <a:rPr lang="tr-TR" sz="1600" dirty="0"/>
              <a:t>13-İŞİN YAPILACAĞI YERİN GÖRÜLMESİ</a:t>
            </a:r>
          </a:p>
          <a:p>
            <a:r>
              <a:rPr lang="tr-TR" sz="1600" dirty="0"/>
              <a:t>14-İHALE DOKÜMANINA İLİŞKİN AÇIKLAMA YAPILMASI </a:t>
            </a:r>
          </a:p>
          <a:p>
            <a:r>
              <a:rPr lang="tr-TR" sz="1600" dirty="0"/>
              <a:t>15-İHALE DOKÜMANINDA DEĞİŞİKLİK YAPILMASI</a:t>
            </a:r>
          </a:p>
          <a:p>
            <a:r>
              <a:rPr lang="tr-TR" sz="1600" dirty="0"/>
              <a:t>16-İHALE SAATİNDEN ÖNCE İHALENİN İPTAL EDİLMESİ</a:t>
            </a:r>
          </a:p>
          <a:p>
            <a:r>
              <a:rPr lang="tr-TR" sz="1600" dirty="0"/>
              <a:t>17-İŞ ORTAKLIĞI</a:t>
            </a:r>
          </a:p>
          <a:p>
            <a:r>
              <a:rPr lang="tr-TR" sz="1600" dirty="0"/>
              <a:t>18-İHALE USULÜ</a:t>
            </a:r>
          </a:p>
        </p:txBody>
      </p:sp>
      <p:sp>
        <p:nvSpPr>
          <p:cNvPr id="8" name="Dikdörtgen 7">
            <a:extLst>
              <a:ext uri="{FF2B5EF4-FFF2-40B4-BE49-F238E27FC236}">
                <a16:creationId xmlns:a16="http://schemas.microsoft.com/office/drawing/2014/main" id="{AB17B967-610B-483B-8142-2E01EA5A0CE7}"/>
              </a:ext>
            </a:extLst>
          </p:cNvPr>
          <p:cNvSpPr/>
          <p:nvPr/>
        </p:nvSpPr>
        <p:spPr>
          <a:xfrm>
            <a:off x="6436611" y="720761"/>
            <a:ext cx="5385322" cy="5755422"/>
          </a:xfrm>
          <a:prstGeom prst="rect">
            <a:avLst/>
          </a:prstGeom>
        </p:spPr>
        <p:txBody>
          <a:bodyPr wrap="square">
            <a:spAutoFit/>
          </a:bodyPr>
          <a:lstStyle/>
          <a:p>
            <a:r>
              <a:rPr lang="tr-TR" sz="1600" dirty="0"/>
              <a:t>19-TEKLİFLERİN SUNULMA ŞEKLİ</a:t>
            </a:r>
          </a:p>
          <a:p>
            <a:r>
              <a:rPr lang="tr-TR" sz="1600" dirty="0"/>
              <a:t>20-TEKLİF MEKTUBUNUN ŞEKLİ VE İÇERİĞİ</a:t>
            </a:r>
          </a:p>
          <a:p>
            <a:r>
              <a:rPr lang="tr-TR" sz="1600" dirty="0"/>
              <a:t>21- TEKLİFLERİN GEÇERLİLİK SÜRESİ</a:t>
            </a:r>
          </a:p>
          <a:p>
            <a:r>
              <a:rPr lang="tr-TR" sz="1600" dirty="0"/>
              <a:t>22-TEKLİF ŞARTLARI İLE TEKLİF BEDELİNE DÂHİL OLAN GİDERLER</a:t>
            </a:r>
          </a:p>
          <a:p>
            <a:r>
              <a:rPr lang="tr-TR" sz="1600" dirty="0"/>
              <a:t>23-GEÇİCİ TEMİNAT</a:t>
            </a:r>
          </a:p>
          <a:p>
            <a:r>
              <a:rPr lang="tr-TR" sz="1600" dirty="0"/>
              <a:t>24-TEMİNAT OLARAK KABUL EDİLECEK DEĞERLER</a:t>
            </a:r>
          </a:p>
          <a:p>
            <a:r>
              <a:rPr lang="tr-TR" sz="1600" dirty="0"/>
              <a:t>25-GEÇİCİ TEMİNATININ İADESİ</a:t>
            </a:r>
          </a:p>
          <a:p>
            <a:r>
              <a:rPr lang="tr-TR" sz="1600" dirty="0"/>
              <a:t>26-TEKLİFLERİN ALINMASI VE AÇILMASI</a:t>
            </a:r>
          </a:p>
          <a:p>
            <a:r>
              <a:rPr lang="tr-TR" sz="1600" dirty="0"/>
              <a:t>27-TEKLİFLERİN DEĞERLENDİRİLMESİ</a:t>
            </a:r>
          </a:p>
          <a:p>
            <a:r>
              <a:rPr lang="tr-TR" sz="1600" dirty="0"/>
              <a:t>28--İSTEKLİLERDEN TEKLİFLERİNE AÇIKLIK GETİRMELERİNİN İSTENMESİ</a:t>
            </a:r>
          </a:p>
          <a:p>
            <a:r>
              <a:rPr lang="tr-TR" sz="1600" dirty="0"/>
              <a:t>29--BÜTÜN TEKLİFLERİN REDDEDİLMESİ VE İHALENİN İPTAL EDİLMESİ </a:t>
            </a:r>
          </a:p>
          <a:p>
            <a:r>
              <a:rPr lang="tr-TR" sz="1600" dirty="0"/>
              <a:t>30- EKONOMİK AÇIDAN EN UYGUN TEKLİFİN BELİRLENMESİ</a:t>
            </a:r>
          </a:p>
          <a:p>
            <a:r>
              <a:rPr lang="tr-TR" sz="1600" dirty="0"/>
              <a:t>31-İHALE KARARININ ONAYLANMASI VEYA İPTALİ</a:t>
            </a:r>
          </a:p>
          <a:p>
            <a:r>
              <a:rPr lang="tr-TR" sz="1600" dirty="0"/>
              <a:t>32-KESİNLEŞEN İHALE KARARININ BİLDİRİLMESİ</a:t>
            </a:r>
          </a:p>
          <a:p>
            <a:r>
              <a:rPr lang="tr-TR" sz="1600" dirty="0"/>
              <a:t>33-SÖZLEŞMEYE DAVET</a:t>
            </a:r>
          </a:p>
          <a:p>
            <a:r>
              <a:rPr lang="tr-TR" sz="1600" dirty="0"/>
              <a:t>34-KESİN TEMİNAT</a:t>
            </a:r>
          </a:p>
          <a:p>
            <a:r>
              <a:rPr lang="tr-TR" sz="1600" dirty="0"/>
              <a:t>35-SÖZLEŞME YAPILMASINDA İSTEKLİNİN GÖREV VE SORUMLULUĞU</a:t>
            </a:r>
          </a:p>
          <a:p>
            <a:r>
              <a:rPr lang="tr-TR" sz="1600" dirty="0"/>
              <a:t>36-İHALENİN SÖZLEŞMEYE BAĞLANMASI </a:t>
            </a:r>
          </a:p>
          <a:p>
            <a:r>
              <a:rPr lang="tr-TR" sz="1600" dirty="0"/>
              <a:t>37-DİĞER HUSUSLAR</a:t>
            </a:r>
          </a:p>
        </p:txBody>
      </p:sp>
    </p:spTree>
    <p:extLst>
      <p:ext uri="{BB962C8B-B14F-4D97-AF65-F5344CB8AC3E}">
        <p14:creationId xmlns:p14="http://schemas.microsoft.com/office/powerpoint/2010/main" val="24783389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8EA9FBAA-1FD9-41A5-9949-805B6EE87861}"/>
              </a:ext>
            </a:extLst>
          </p:cNvPr>
          <p:cNvSpPr>
            <a:spLocks noGrp="1"/>
          </p:cNvSpPr>
          <p:nvPr>
            <p:ph type="sldNum" sz="quarter" idx="12"/>
          </p:nvPr>
        </p:nvSpPr>
        <p:spPr/>
        <p:txBody>
          <a:bodyPr/>
          <a:lstStyle/>
          <a:p>
            <a:fld id="{3A7292B7-BF71-405C-BD52-DF1A7F60FE28}" type="slidenum">
              <a:rPr lang="en-US" smtClean="0"/>
              <a:t>14</a:t>
            </a:fld>
            <a:endParaRPr lang="en-US"/>
          </a:p>
        </p:txBody>
      </p:sp>
      <p:pic>
        <p:nvPicPr>
          <p:cNvPr id="6" name="Resim 5">
            <a:extLst>
              <a:ext uri="{FF2B5EF4-FFF2-40B4-BE49-F238E27FC236}">
                <a16:creationId xmlns:a16="http://schemas.microsoft.com/office/drawing/2014/main" id="{7DF13C81-7E7F-464A-9D6B-150B5F2806C2}"/>
              </a:ext>
            </a:extLst>
          </p:cNvPr>
          <p:cNvPicPr>
            <a:picLocks noChangeAspect="1"/>
          </p:cNvPicPr>
          <p:nvPr/>
        </p:nvPicPr>
        <p:blipFill>
          <a:blip r:embed="rId2"/>
          <a:stretch>
            <a:fillRect/>
          </a:stretch>
        </p:blipFill>
        <p:spPr>
          <a:xfrm>
            <a:off x="3875267" y="760601"/>
            <a:ext cx="7478533" cy="5811838"/>
          </a:xfrm>
          <a:prstGeom prst="rect">
            <a:avLst/>
          </a:prstGeom>
        </p:spPr>
      </p:pic>
      <p:pic>
        <p:nvPicPr>
          <p:cNvPr id="7" name="Picture 2" descr="enerji ve tabii kaynaklar bakanlığı logo ile ilgili görsel sonucu">
            <a:extLst>
              <a:ext uri="{FF2B5EF4-FFF2-40B4-BE49-F238E27FC236}">
                <a16:creationId xmlns:a16="http://schemas.microsoft.com/office/drawing/2014/main" id="{607E825C-90AC-4D59-B085-90B17B18DA3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62658" y="0"/>
            <a:ext cx="1829342" cy="1441522"/>
          </a:xfrm>
          <a:prstGeom prst="rect">
            <a:avLst/>
          </a:prstGeom>
          <a:noFill/>
          <a:extLst>
            <a:ext uri="{909E8E84-426E-40DD-AFC4-6F175D3DCCD1}">
              <a14:hiddenFill xmlns:a14="http://schemas.microsoft.com/office/drawing/2010/main">
                <a:solidFill>
                  <a:srgbClr val="FFFFFF"/>
                </a:solidFill>
              </a14:hiddenFill>
            </a:ext>
          </a:extLst>
        </p:spPr>
      </p:pic>
      <p:sp>
        <p:nvSpPr>
          <p:cNvPr id="8" name="Metin kutusu 1">
            <a:hlinkClick r:id="rId4" action="ppaction://hlinkfile"/>
            <a:extLst>
              <a:ext uri="{FF2B5EF4-FFF2-40B4-BE49-F238E27FC236}">
                <a16:creationId xmlns:a16="http://schemas.microsoft.com/office/drawing/2014/main" id="{18BBC3E0-EDEA-4A9C-A712-D15FF07016CD}"/>
              </a:ext>
            </a:extLst>
          </p:cNvPr>
          <p:cNvSpPr txBox="1">
            <a:spLocks noChangeArrowheads="1"/>
          </p:cNvSpPr>
          <p:nvPr/>
        </p:nvSpPr>
        <p:spPr bwMode="auto">
          <a:xfrm>
            <a:off x="316352" y="285561"/>
            <a:ext cx="7294576"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tr-TR" altLang="tr-TR" sz="2000" b="1" dirty="0"/>
              <a:t>ŞARTNAME EKLERİ- Mali Teklif Formu</a:t>
            </a:r>
          </a:p>
          <a:p>
            <a:pPr eaLnBrk="1" hangingPunct="1"/>
            <a:endParaRPr lang="tr-TR" altLang="tr-TR" sz="2000" b="1" dirty="0"/>
          </a:p>
        </p:txBody>
      </p:sp>
      <p:sp>
        <p:nvSpPr>
          <p:cNvPr id="9" name="Dikdörtgen 8">
            <a:extLst>
              <a:ext uri="{FF2B5EF4-FFF2-40B4-BE49-F238E27FC236}">
                <a16:creationId xmlns:a16="http://schemas.microsoft.com/office/drawing/2014/main" id="{DF9235E2-5CFF-4A40-A276-4EAAA2930FFA}"/>
              </a:ext>
            </a:extLst>
          </p:cNvPr>
          <p:cNvSpPr/>
          <p:nvPr/>
        </p:nvSpPr>
        <p:spPr>
          <a:xfrm>
            <a:off x="228638" y="1169218"/>
            <a:ext cx="3728765" cy="4524315"/>
          </a:xfrm>
          <a:prstGeom prst="rect">
            <a:avLst/>
          </a:prstGeom>
        </p:spPr>
        <p:txBody>
          <a:bodyPr wrap="square">
            <a:spAutoFit/>
          </a:bodyPr>
          <a:lstStyle/>
          <a:p>
            <a:endParaRPr lang="tr-TR" sz="1600" b="1" dirty="0"/>
          </a:p>
          <a:p>
            <a:r>
              <a:rPr lang="tr-TR" sz="1600" dirty="0"/>
              <a:t>1)	Mali Teklif Formu</a:t>
            </a:r>
          </a:p>
          <a:p>
            <a:r>
              <a:rPr lang="tr-TR" sz="1600" dirty="0"/>
              <a:t>2)	Lahika-1 Geçici Teminat Mektubu Örneği, Lahika-2 İhale Kefalet Senedi Örneği</a:t>
            </a:r>
          </a:p>
          <a:p>
            <a:r>
              <a:rPr lang="tr-TR" sz="1600" dirty="0"/>
              <a:t>3)	Lahika-1 Kesin Teminat Mektubu Örneği, Lahika-2 Sözleşme Kefalet Senedi Örneği</a:t>
            </a:r>
          </a:p>
          <a:p>
            <a:r>
              <a:rPr lang="tr-TR" sz="1600" dirty="0"/>
              <a:t>4)	Ölçme ve Doğrulama Planı</a:t>
            </a:r>
          </a:p>
          <a:p>
            <a:r>
              <a:rPr lang="tr-TR" sz="1600" dirty="0"/>
              <a:t>5)	Yıllık Tasarruf Doğrulama Raporu Formatı</a:t>
            </a:r>
          </a:p>
          <a:p>
            <a:r>
              <a:rPr lang="tr-TR" sz="1600" dirty="0"/>
              <a:t>6)	İdare’nin İş ile ilişkili Mevcut Hizmet Alım Sözleşmeleri</a:t>
            </a:r>
          </a:p>
          <a:p>
            <a:r>
              <a:rPr lang="tr-TR" sz="1600" dirty="0"/>
              <a:t>7)	Teklif Belgelerin Oluşturulmasına İlişkin Açıklamalar</a:t>
            </a:r>
          </a:p>
          <a:p>
            <a:r>
              <a:rPr lang="tr-TR" sz="1600" dirty="0"/>
              <a:t>8)	Etüt Raporu</a:t>
            </a:r>
          </a:p>
          <a:p>
            <a:r>
              <a:rPr lang="tr-TR" sz="1600" dirty="0"/>
              <a:t>9)	Uygulama Alanı envanteri</a:t>
            </a:r>
          </a:p>
          <a:p>
            <a:r>
              <a:rPr lang="tr-TR" sz="1600" dirty="0"/>
              <a:t>10)	………….. </a:t>
            </a:r>
          </a:p>
        </p:txBody>
      </p:sp>
    </p:spTree>
    <p:extLst>
      <p:ext uri="{BB962C8B-B14F-4D97-AF65-F5344CB8AC3E}">
        <p14:creationId xmlns:p14="http://schemas.microsoft.com/office/powerpoint/2010/main" val="34564301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6E79D240-3342-4FA8-B1D1-46AE997C1141}"/>
              </a:ext>
            </a:extLst>
          </p:cNvPr>
          <p:cNvSpPr>
            <a:spLocks noGrp="1"/>
          </p:cNvSpPr>
          <p:nvPr>
            <p:ph type="sldNum" sz="quarter" idx="12"/>
          </p:nvPr>
        </p:nvSpPr>
        <p:spPr/>
        <p:txBody>
          <a:bodyPr/>
          <a:lstStyle/>
          <a:p>
            <a:fld id="{3A7292B7-BF71-405C-BD52-DF1A7F60FE28}" type="slidenum">
              <a:rPr lang="en-US" smtClean="0"/>
              <a:t>15</a:t>
            </a:fld>
            <a:endParaRPr lang="en-US"/>
          </a:p>
        </p:txBody>
      </p:sp>
      <p:sp>
        <p:nvSpPr>
          <p:cNvPr id="10" name="Rectangle 4">
            <a:extLst>
              <a:ext uri="{FF2B5EF4-FFF2-40B4-BE49-F238E27FC236}">
                <a16:creationId xmlns:a16="http://schemas.microsoft.com/office/drawing/2014/main" id="{A6D137F6-0847-4AA5-B2F5-EE0B86C81B1E}"/>
              </a:ext>
            </a:extLst>
          </p:cNvPr>
          <p:cNvSpPr>
            <a:spLocks noChangeArrowheads="1"/>
          </p:cNvSpPr>
          <p:nvPr/>
        </p:nvSpPr>
        <p:spPr bwMode="auto">
          <a:xfrm>
            <a:off x="1511300" y="18256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tr-TR" altLang="tr-TR" sz="1800" b="0" i="0" u="none" strike="noStrike" cap="none" normalizeH="0" baseline="0">
                <a:ln>
                  <a:noFill/>
                </a:ln>
                <a:solidFill>
                  <a:schemeClr val="tx1"/>
                </a:solidFill>
                <a:effectLst/>
                <a:latin typeface="Arial" panose="020B0604020202020204" pitchFamily="34" charset="0"/>
              </a:rPr>
            </a:br>
            <a:endParaRPr kumimoji="0" lang="tr-TR" altLang="tr-TR" sz="1800" b="0" i="0" u="none" strike="noStrike" cap="none" normalizeH="0" baseline="0">
              <a:ln>
                <a:noFill/>
              </a:ln>
              <a:solidFill>
                <a:schemeClr val="tx1"/>
              </a:solidFill>
              <a:effectLst/>
              <a:latin typeface="Arial" panose="020B0604020202020204" pitchFamily="34" charset="0"/>
            </a:endParaRPr>
          </a:p>
        </p:txBody>
      </p:sp>
      <p:sp>
        <p:nvSpPr>
          <p:cNvPr id="13" name="Metin kutusu 1">
            <a:hlinkClick r:id="rId2" action="ppaction://hlinkfile"/>
            <a:extLst>
              <a:ext uri="{FF2B5EF4-FFF2-40B4-BE49-F238E27FC236}">
                <a16:creationId xmlns:a16="http://schemas.microsoft.com/office/drawing/2014/main" id="{3E0ABD6D-C4DC-4776-A830-894C094ABB43}"/>
              </a:ext>
            </a:extLst>
          </p:cNvPr>
          <p:cNvSpPr txBox="1">
            <a:spLocks noChangeArrowheads="1"/>
          </p:cNvSpPr>
          <p:nvPr/>
        </p:nvSpPr>
        <p:spPr bwMode="auto">
          <a:xfrm>
            <a:off x="189877" y="200878"/>
            <a:ext cx="7294576"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tr-TR" altLang="tr-TR" sz="2000" b="1" dirty="0"/>
              <a:t>ŞARTNAME EKLERİ- NBD Tablosu</a:t>
            </a:r>
          </a:p>
          <a:p>
            <a:pPr eaLnBrk="1" hangingPunct="1"/>
            <a:endParaRPr lang="tr-TR" altLang="tr-TR" sz="2000" b="1" dirty="0"/>
          </a:p>
        </p:txBody>
      </p:sp>
      <p:graphicFrame>
        <p:nvGraphicFramePr>
          <p:cNvPr id="2" name="Tablo 1">
            <a:extLst>
              <a:ext uri="{FF2B5EF4-FFF2-40B4-BE49-F238E27FC236}">
                <a16:creationId xmlns:a16="http://schemas.microsoft.com/office/drawing/2014/main" id="{199B5311-2BFF-4A6E-AF7B-37CD96ADBBB7}"/>
              </a:ext>
            </a:extLst>
          </p:cNvPr>
          <p:cNvGraphicFramePr>
            <a:graphicFrameLocks noGrp="1"/>
          </p:cNvGraphicFramePr>
          <p:nvPr>
            <p:extLst>
              <p:ext uri="{D42A27DB-BD31-4B8C-83A1-F6EECF244321}">
                <p14:modId xmlns:p14="http://schemas.microsoft.com/office/powerpoint/2010/main" val="2733786103"/>
              </p:ext>
            </p:extLst>
          </p:nvPr>
        </p:nvGraphicFramePr>
        <p:xfrm>
          <a:off x="311595" y="698326"/>
          <a:ext cx="11690527" cy="4351330"/>
        </p:xfrm>
        <a:graphic>
          <a:graphicData uri="http://schemas.openxmlformats.org/drawingml/2006/table">
            <a:tbl>
              <a:tblPr firstRow="1" firstCol="1" bandRow="1">
                <a:tableStyleId>{5C22544A-7EE6-4342-B048-85BDC9FD1C3A}</a:tableStyleId>
              </a:tblPr>
              <a:tblGrid>
                <a:gridCol w="1321293">
                  <a:extLst>
                    <a:ext uri="{9D8B030D-6E8A-4147-A177-3AD203B41FA5}">
                      <a16:colId xmlns:a16="http://schemas.microsoft.com/office/drawing/2014/main" val="1664118644"/>
                    </a:ext>
                  </a:extLst>
                </a:gridCol>
                <a:gridCol w="1407821">
                  <a:extLst>
                    <a:ext uri="{9D8B030D-6E8A-4147-A177-3AD203B41FA5}">
                      <a16:colId xmlns:a16="http://schemas.microsoft.com/office/drawing/2014/main" val="439303297"/>
                    </a:ext>
                  </a:extLst>
                </a:gridCol>
                <a:gridCol w="1227751">
                  <a:extLst>
                    <a:ext uri="{9D8B030D-6E8A-4147-A177-3AD203B41FA5}">
                      <a16:colId xmlns:a16="http://schemas.microsoft.com/office/drawing/2014/main" val="3361697312"/>
                    </a:ext>
                  </a:extLst>
                </a:gridCol>
                <a:gridCol w="1405483">
                  <a:extLst>
                    <a:ext uri="{9D8B030D-6E8A-4147-A177-3AD203B41FA5}">
                      <a16:colId xmlns:a16="http://schemas.microsoft.com/office/drawing/2014/main" val="1009353200"/>
                    </a:ext>
                  </a:extLst>
                </a:gridCol>
                <a:gridCol w="1143562">
                  <a:extLst>
                    <a:ext uri="{9D8B030D-6E8A-4147-A177-3AD203B41FA5}">
                      <a16:colId xmlns:a16="http://schemas.microsoft.com/office/drawing/2014/main" val="3166189881"/>
                    </a:ext>
                  </a:extLst>
                </a:gridCol>
                <a:gridCol w="1492011">
                  <a:extLst>
                    <a:ext uri="{9D8B030D-6E8A-4147-A177-3AD203B41FA5}">
                      <a16:colId xmlns:a16="http://schemas.microsoft.com/office/drawing/2014/main" val="912572504"/>
                    </a:ext>
                  </a:extLst>
                </a:gridCol>
                <a:gridCol w="1230089">
                  <a:extLst>
                    <a:ext uri="{9D8B030D-6E8A-4147-A177-3AD203B41FA5}">
                      <a16:colId xmlns:a16="http://schemas.microsoft.com/office/drawing/2014/main" val="1853972232"/>
                    </a:ext>
                  </a:extLst>
                </a:gridCol>
                <a:gridCol w="1232428">
                  <a:extLst>
                    <a:ext uri="{9D8B030D-6E8A-4147-A177-3AD203B41FA5}">
                      <a16:colId xmlns:a16="http://schemas.microsoft.com/office/drawing/2014/main" val="534197868"/>
                    </a:ext>
                  </a:extLst>
                </a:gridCol>
                <a:gridCol w="1230089">
                  <a:extLst>
                    <a:ext uri="{9D8B030D-6E8A-4147-A177-3AD203B41FA5}">
                      <a16:colId xmlns:a16="http://schemas.microsoft.com/office/drawing/2014/main" val="3937126114"/>
                    </a:ext>
                  </a:extLst>
                </a:gridCol>
              </a:tblGrid>
              <a:tr h="779344">
                <a:tc>
                  <a:txBody>
                    <a:bodyPr/>
                    <a:lstStyle/>
                    <a:p>
                      <a:pPr algn="ctr">
                        <a:spcAft>
                          <a:spcPts val="0"/>
                        </a:spcAft>
                      </a:pPr>
                      <a:r>
                        <a:rPr lang="tr-TR" sz="900">
                          <a:effectLst/>
                        </a:rPr>
                        <a:t>Yıl</a:t>
                      </a:r>
                      <a:endParaRPr lang="tr-TR" sz="1000">
                        <a:effectLst/>
                        <a:latin typeface="Times New Roman" panose="02020603050405020304" pitchFamily="18" charset="0"/>
                        <a:ea typeface="Times New Roman" panose="02020603050405020304" pitchFamily="18" charset="0"/>
                      </a:endParaRPr>
                    </a:p>
                  </a:txBody>
                  <a:tcPr marL="37885" marR="37885" marT="0" marB="0" anchor="ctr"/>
                </a:tc>
                <a:tc>
                  <a:txBody>
                    <a:bodyPr/>
                    <a:lstStyle/>
                    <a:p>
                      <a:pPr algn="ctr">
                        <a:spcAft>
                          <a:spcPts val="0"/>
                        </a:spcAft>
                      </a:pPr>
                      <a:r>
                        <a:rPr lang="tr-TR" sz="900">
                          <a:effectLst/>
                        </a:rPr>
                        <a:t>İstekli tarafından yapılan yatırım (TL)</a:t>
                      </a:r>
                      <a:endParaRPr lang="tr-TR" sz="1000">
                        <a:effectLst/>
                        <a:latin typeface="Times New Roman" panose="02020603050405020304" pitchFamily="18" charset="0"/>
                        <a:ea typeface="Times New Roman" panose="02020603050405020304" pitchFamily="18" charset="0"/>
                      </a:endParaRPr>
                    </a:p>
                  </a:txBody>
                  <a:tcPr marL="37885" marR="37885" marT="0" marB="0" anchor="ctr"/>
                </a:tc>
                <a:tc>
                  <a:txBody>
                    <a:bodyPr/>
                    <a:lstStyle/>
                    <a:p>
                      <a:pPr algn="ctr">
                        <a:spcAft>
                          <a:spcPts val="0"/>
                        </a:spcAft>
                      </a:pPr>
                      <a:r>
                        <a:rPr lang="tr-TR" sz="900">
                          <a:effectLst/>
                        </a:rPr>
                        <a:t>İstekli İşletme ve Bakım Maliyeti (TL)</a:t>
                      </a:r>
                      <a:endParaRPr lang="tr-TR" sz="1000">
                        <a:effectLst/>
                        <a:latin typeface="Times New Roman" panose="02020603050405020304" pitchFamily="18" charset="0"/>
                        <a:ea typeface="Times New Roman" panose="02020603050405020304" pitchFamily="18" charset="0"/>
                      </a:endParaRPr>
                    </a:p>
                  </a:txBody>
                  <a:tcPr marL="37885" marR="37885" marT="0" marB="0" anchor="ctr"/>
                </a:tc>
                <a:tc>
                  <a:txBody>
                    <a:bodyPr/>
                    <a:lstStyle/>
                    <a:p>
                      <a:pPr algn="ctr">
                        <a:spcAft>
                          <a:spcPts val="0"/>
                        </a:spcAft>
                      </a:pPr>
                      <a:r>
                        <a:rPr lang="tr-TR" sz="900">
                          <a:effectLst/>
                        </a:rPr>
                        <a:t>İdare tarafından yapılan yatırım (TL)</a:t>
                      </a:r>
                      <a:endParaRPr lang="tr-TR" sz="1000">
                        <a:effectLst/>
                        <a:latin typeface="Times New Roman" panose="02020603050405020304" pitchFamily="18" charset="0"/>
                        <a:ea typeface="Times New Roman" panose="02020603050405020304" pitchFamily="18" charset="0"/>
                      </a:endParaRPr>
                    </a:p>
                  </a:txBody>
                  <a:tcPr marL="37885" marR="37885" marT="0" marB="0" anchor="ctr"/>
                </a:tc>
                <a:tc>
                  <a:txBody>
                    <a:bodyPr/>
                    <a:lstStyle/>
                    <a:p>
                      <a:pPr algn="ctr">
                        <a:spcAft>
                          <a:spcPts val="0"/>
                        </a:spcAft>
                      </a:pPr>
                      <a:r>
                        <a:rPr lang="tr-TR" sz="900" dirty="0">
                          <a:effectLst/>
                        </a:rPr>
                        <a:t>İdare İşletme ve Bakım Maliyeti (TL)</a:t>
                      </a:r>
                      <a:endParaRPr lang="tr-TR" sz="1000" dirty="0">
                        <a:effectLst/>
                        <a:latin typeface="Times New Roman" panose="02020603050405020304" pitchFamily="18" charset="0"/>
                        <a:ea typeface="Times New Roman" panose="02020603050405020304" pitchFamily="18" charset="0"/>
                      </a:endParaRPr>
                    </a:p>
                  </a:txBody>
                  <a:tcPr marL="37885" marR="37885" marT="0" marB="0" anchor="ctr"/>
                </a:tc>
                <a:tc>
                  <a:txBody>
                    <a:bodyPr/>
                    <a:lstStyle/>
                    <a:p>
                      <a:pPr algn="ctr">
                        <a:spcAft>
                          <a:spcPts val="0"/>
                        </a:spcAft>
                      </a:pPr>
                      <a:r>
                        <a:rPr lang="tr-TR" sz="900">
                          <a:effectLst/>
                        </a:rPr>
                        <a:t>İstekliye Verilecek Tasarruf Miktarı (TL)</a:t>
                      </a:r>
                      <a:endParaRPr lang="tr-TR" sz="1000">
                        <a:effectLst/>
                        <a:latin typeface="Times New Roman" panose="02020603050405020304" pitchFamily="18" charset="0"/>
                        <a:ea typeface="Times New Roman" panose="02020603050405020304" pitchFamily="18" charset="0"/>
                      </a:endParaRPr>
                    </a:p>
                  </a:txBody>
                  <a:tcPr marL="37885" marR="37885" marT="0" marB="0" anchor="ctr"/>
                </a:tc>
                <a:tc>
                  <a:txBody>
                    <a:bodyPr/>
                    <a:lstStyle/>
                    <a:p>
                      <a:pPr algn="ctr">
                        <a:spcAft>
                          <a:spcPts val="0"/>
                        </a:spcAft>
                      </a:pPr>
                      <a:r>
                        <a:rPr lang="tr-TR" sz="900">
                          <a:effectLst/>
                        </a:rPr>
                        <a:t>İdareye Kalacak Tasarruf Miktarı (TL)</a:t>
                      </a:r>
                      <a:endParaRPr lang="tr-TR" sz="1000">
                        <a:effectLst/>
                        <a:latin typeface="Times New Roman" panose="02020603050405020304" pitchFamily="18" charset="0"/>
                        <a:ea typeface="Times New Roman" panose="02020603050405020304" pitchFamily="18" charset="0"/>
                      </a:endParaRPr>
                    </a:p>
                  </a:txBody>
                  <a:tcPr marL="37885" marR="37885" marT="0" marB="0" anchor="ctr"/>
                </a:tc>
                <a:tc>
                  <a:txBody>
                    <a:bodyPr/>
                    <a:lstStyle/>
                    <a:p>
                      <a:pPr algn="ctr">
                        <a:spcAft>
                          <a:spcPts val="0"/>
                        </a:spcAft>
                      </a:pPr>
                      <a:r>
                        <a:rPr lang="tr-TR" sz="900">
                          <a:effectLst/>
                        </a:rPr>
                        <a:t>İdareye Net Fayda (TL)</a:t>
                      </a:r>
                      <a:endParaRPr lang="tr-TR" sz="1000">
                        <a:effectLst/>
                        <a:latin typeface="Times New Roman" panose="02020603050405020304" pitchFamily="18" charset="0"/>
                        <a:ea typeface="Times New Roman" panose="02020603050405020304" pitchFamily="18" charset="0"/>
                      </a:endParaRPr>
                    </a:p>
                  </a:txBody>
                  <a:tcPr marL="37885" marR="37885" marT="0" marB="0" anchor="ctr"/>
                </a:tc>
                <a:tc>
                  <a:txBody>
                    <a:bodyPr/>
                    <a:lstStyle/>
                    <a:p>
                      <a:pPr algn="ctr">
                        <a:spcAft>
                          <a:spcPts val="0"/>
                        </a:spcAft>
                      </a:pPr>
                      <a:r>
                        <a:rPr lang="tr-TR" sz="900">
                          <a:effectLst/>
                        </a:rPr>
                        <a:t>İdareye Net Faydanın NBD'si (TL)</a:t>
                      </a:r>
                      <a:endParaRPr lang="tr-TR" sz="1000">
                        <a:effectLst/>
                        <a:latin typeface="Times New Roman" panose="02020603050405020304" pitchFamily="18" charset="0"/>
                        <a:ea typeface="Times New Roman" panose="02020603050405020304" pitchFamily="18" charset="0"/>
                      </a:endParaRPr>
                    </a:p>
                  </a:txBody>
                  <a:tcPr marL="37885" marR="37885" marT="0" marB="0" anchor="ctr"/>
                </a:tc>
                <a:extLst>
                  <a:ext uri="{0D108BD9-81ED-4DB2-BD59-A6C34878D82A}">
                    <a16:rowId xmlns:a16="http://schemas.microsoft.com/office/drawing/2014/main" val="2050728220"/>
                  </a:ext>
                </a:extLst>
              </a:tr>
              <a:tr h="162363">
                <a:tc>
                  <a:txBody>
                    <a:bodyPr/>
                    <a:lstStyle/>
                    <a:p>
                      <a:pPr algn="ctr">
                        <a:spcAft>
                          <a:spcPts val="0"/>
                        </a:spcAft>
                      </a:pPr>
                      <a:r>
                        <a:rPr lang="tr-TR" sz="900">
                          <a:effectLst/>
                        </a:rPr>
                        <a:t>0</a:t>
                      </a:r>
                      <a:endParaRPr lang="tr-TR" sz="1000">
                        <a:effectLst/>
                        <a:latin typeface="Times New Roman" panose="02020603050405020304" pitchFamily="18" charset="0"/>
                        <a:ea typeface="Times New Roman" panose="02020603050405020304" pitchFamily="18" charset="0"/>
                      </a:endParaRPr>
                    </a:p>
                  </a:txBody>
                  <a:tcPr marL="37885" marR="37885" marT="0" marB="0" anchor="ctr"/>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extLst>
                  <a:ext uri="{0D108BD9-81ED-4DB2-BD59-A6C34878D82A}">
                    <a16:rowId xmlns:a16="http://schemas.microsoft.com/office/drawing/2014/main" val="946600900"/>
                  </a:ext>
                </a:extLst>
              </a:tr>
              <a:tr h="162363">
                <a:tc>
                  <a:txBody>
                    <a:bodyPr/>
                    <a:lstStyle/>
                    <a:p>
                      <a:pPr algn="ctr">
                        <a:spcAft>
                          <a:spcPts val="0"/>
                        </a:spcAft>
                      </a:pPr>
                      <a:r>
                        <a:rPr lang="tr-TR" sz="900">
                          <a:effectLst/>
                        </a:rPr>
                        <a:t>1</a:t>
                      </a:r>
                      <a:endParaRPr lang="tr-TR" sz="1000">
                        <a:effectLst/>
                        <a:latin typeface="Times New Roman" panose="02020603050405020304" pitchFamily="18" charset="0"/>
                        <a:ea typeface="Times New Roman" panose="02020603050405020304" pitchFamily="18" charset="0"/>
                      </a:endParaRPr>
                    </a:p>
                  </a:txBody>
                  <a:tcPr marL="37885" marR="37885" marT="0" marB="0" anchor="ctr"/>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extLst>
                  <a:ext uri="{0D108BD9-81ED-4DB2-BD59-A6C34878D82A}">
                    <a16:rowId xmlns:a16="http://schemas.microsoft.com/office/drawing/2014/main" val="3542847928"/>
                  </a:ext>
                </a:extLst>
              </a:tr>
              <a:tr h="162363">
                <a:tc>
                  <a:txBody>
                    <a:bodyPr/>
                    <a:lstStyle/>
                    <a:p>
                      <a:pPr algn="ctr">
                        <a:spcAft>
                          <a:spcPts val="0"/>
                        </a:spcAft>
                      </a:pPr>
                      <a:r>
                        <a:rPr lang="tr-TR" sz="900">
                          <a:effectLst/>
                        </a:rPr>
                        <a:t>2</a:t>
                      </a:r>
                      <a:endParaRPr lang="tr-TR" sz="1000">
                        <a:effectLst/>
                        <a:latin typeface="Times New Roman" panose="02020603050405020304" pitchFamily="18" charset="0"/>
                        <a:ea typeface="Times New Roman" panose="02020603050405020304" pitchFamily="18" charset="0"/>
                      </a:endParaRPr>
                    </a:p>
                  </a:txBody>
                  <a:tcPr marL="37885" marR="37885" marT="0" marB="0" anchor="ctr"/>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extLst>
                  <a:ext uri="{0D108BD9-81ED-4DB2-BD59-A6C34878D82A}">
                    <a16:rowId xmlns:a16="http://schemas.microsoft.com/office/drawing/2014/main" val="3501071236"/>
                  </a:ext>
                </a:extLst>
              </a:tr>
              <a:tr h="162363">
                <a:tc>
                  <a:txBody>
                    <a:bodyPr/>
                    <a:lstStyle/>
                    <a:p>
                      <a:pPr algn="ctr">
                        <a:spcAft>
                          <a:spcPts val="0"/>
                        </a:spcAft>
                      </a:pPr>
                      <a:r>
                        <a:rPr lang="tr-TR" sz="900">
                          <a:effectLst/>
                        </a:rPr>
                        <a:t>3</a:t>
                      </a:r>
                      <a:endParaRPr lang="tr-TR" sz="1000">
                        <a:effectLst/>
                        <a:latin typeface="Times New Roman" panose="02020603050405020304" pitchFamily="18" charset="0"/>
                        <a:ea typeface="Times New Roman" panose="02020603050405020304" pitchFamily="18" charset="0"/>
                      </a:endParaRPr>
                    </a:p>
                  </a:txBody>
                  <a:tcPr marL="37885" marR="37885" marT="0" marB="0" anchor="ctr"/>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extLst>
                  <a:ext uri="{0D108BD9-81ED-4DB2-BD59-A6C34878D82A}">
                    <a16:rowId xmlns:a16="http://schemas.microsoft.com/office/drawing/2014/main" val="3230850614"/>
                  </a:ext>
                </a:extLst>
              </a:tr>
              <a:tr h="162363">
                <a:tc>
                  <a:txBody>
                    <a:bodyPr/>
                    <a:lstStyle/>
                    <a:p>
                      <a:pPr algn="ctr">
                        <a:spcAft>
                          <a:spcPts val="0"/>
                        </a:spcAft>
                      </a:pPr>
                      <a:r>
                        <a:rPr lang="tr-TR" sz="900">
                          <a:effectLst/>
                        </a:rPr>
                        <a:t>4</a:t>
                      </a:r>
                      <a:endParaRPr lang="tr-TR" sz="1000">
                        <a:effectLst/>
                        <a:latin typeface="Times New Roman" panose="02020603050405020304" pitchFamily="18" charset="0"/>
                        <a:ea typeface="Times New Roman" panose="02020603050405020304" pitchFamily="18" charset="0"/>
                      </a:endParaRPr>
                    </a:p>
                  </a:txBody>
                  <a:tcPr marL="37885" marR="37885" marT="0" marB="0" anchor="ctr"/>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extLst>
                  <a:ext uri="{0D108BD9-81ED-4DB2-BD59-A6C34878D82A}">
                    <a16:rowId xmlns:a16="http://schemas.microsoft.com/office/drawing/2014/main" val="4026268347"/>
                  </a:ext>
                </a:extLst>
              </a:tr>
              <a:tr h="162363">
                <a:tc>
                  <a:txBody>
                    <a:bodyPr/>
                    <a:lstStyle/>
                    <a:p>
                      <a:pPr algn="ctr">
                        <a:spcAft>
                          <a:spcPts val="0"/>
                        </a:spcAft>
                      </a:pPr>
                      <a:r>
                        <a:rPr lang="tr-TR" sz="900">
                          <a:effectLst/>
                        </a:rPr>
                        <a:t>5</a:t>
                      </a:r>
                      <a:endParaRPr lang="tr-TR" sz="1000">
                        <a:effectLst/>
                        <a:latin typeface="Times New Roman" panose="02020603050405020304" pitchFamily="18" charset="0"/>
                        <a:ea typeface="Times New Roman" panose="02020603050405020304" pitchFamily="18" charset="0"/>
                      </a:endParaRPr>
                    </a:p>
                  </a:txBody>
                  <a:tcPr marL="37885" marR="37885" marT="0" marB="0" anchor="ctr"/>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extLst>
                  <a:ext uri="{0D108BD9-81ED-4DB2-BD59-A6C34878D82A}">
                    <a16:rowId xmlns:a16="http://schemas.microsoft.com/office/drawing/2014/main" val="533978075"/>
                  </a:ext>
                </a:extLst>
              </a:tr>
              <a:tr h="162363">
                <a:tc>
                  <a:txBody>
                    <a:bodyPr/>
                    <a:lstStyle/>
                    <a:p>
                      <a:pPr algn="ctr">
                        <a:spcAft>
                          <a:spcPts val="0"/>
                        </a:spcAft>
                      </a:pPr>
                      <a:r>
                        <a:rPr lang="tr-TR" sz="900">
                          <a:effectLst/>
                        </a:rPr>
                        <a:t>6</a:t>
                      </a:r>
                      <a:endParaRPr lang="tr-TR" sz="1000">
                        <a:effectLst/>
                        <a:latin typeface="Times New Roman" panose="02020603050405020304" pitchFamily="18" charset="0"/>
                        <a:ea typeface="Times New Roman" panose="02020603050405020304" pitchFamily="18" charset="0"/>
                      </a:endParaRPr>
                    </a:p>
                  </a:txBody>
                  <a:tcPr marL="37885" marR="37885" marT="0" marB="0" anchor="ctr"/>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extLst>
                  <a:ext uri="{0D108BD9-81ED-4DB2-BD59-A6C34878D82A}">
                    <a16:rowId xmlns:a16="http://schemas.microsoft.com/office/drawing/2014/main" val="1820603053"/>
                  </a:ext>
                </a:extLst>
              </a:tr>
              <a:tr h="162363">
                <a:tc>
                  <a:txBody>
                    <a:bodyPr/>
                    <a:lstStyle/>
                    <a:p>
                      <a:pPr algn="ctr">
                        <a:spcAft>
                          <a:spcPts val="0"/>
                        </a:spcAft>
                      </a:pPr>
                      <a:r>
                        <a:rPr lang="tr-TR" sz="900">
                          <a:effectLst/>
                        </a:rPr>
                        <a:t>7</a:t>
                      </a:r>
                      <a:endParaRPr lang="tr-TR" sz="1000">
                        <a:effectLst/>
                        <a:latin typeface="Times New Roman" panose="02020603050405020304" pitchFamily="18" charset="0"/>
                        <a:ea typeface="Times New Roman" panose="02020603050405020304" pitchFamily="18" charset="0"/>
                      </a:endParaRPr>
                    </a:p>
                  </a:txBody>
                  <a:tcPr marL="37885" marR="37885" marT="0" marB="0" anchor="ctr"/>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extLst>
                  <a:ext uri="{0D108BD9-81ED-4DB2-BD59-A6C34878D82A}">
                    <a16:rowId xmlns:a16="http://schemas.microsoft.com/office/drawing/2014/main" val="2837611830"/>
                  </a:ext>
                </a:extLst>
              </a:tr>
              <a:tr h="162363">
                <a:tc>
                  <a:txBody>
                    <a:bodyPr/>
                    <a:lstStyle/>
                    <a:p>
                      <a:pPr algn="ctr">
                        <a:spcAft>
                          <a:spcPts val="0"/>
                        </a:spcAft>
                      </a:pPr>
                      <a:r>
                        <a:rPr lang="tr-TR" sz="900">
                          <a:effectLst/>
                        </a:rPr>
                        <a:t>8</a:t>
                      </a:r>
                      <a:endParaRPr lang="tr-TR" sz="1000">
                        <a:effectLst/>
                        <a:latin typeface="Times New Roman" panose="02020603050405020304" pitchFamily="18" charset="0"/>
                        <a:ea typeface="Times New Roman" panose="02020603050405020304" pitchFamily="18" charset="0"/>
                      </a:endParaRPr>
                    </a:p>
                  </a:txBody>
                  <a:tcPr marL="37885" marR="37885" marT="0" marB="0" anchor="ctr"/>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extLst>
                  <a:ext uri="{0D108BD9-81ED-4DB2-BD59-A6C34878D82A}">
                    <a16:rowId xmlns:a16="http://schemas.microsoft.com/office/drawing/2014/main" val="2362250719"/>
                  </a:ext>
                </a:extLst>
              </a:tr>
              <a:tr h="162363">
                <a:tc>
                  <a:txBody>
                    <a:bodyPr/>
                    <a:lstStyle/>
                    <a:p>
                      <a:pPr algn="ctr">
                        <a:spcAft>
                          <a:spcPts val="0"/>
                        </a:spcAft>
                      </a:pPr>
                      <a:r>
                        <a:rPr lang="tr-TR" sz="900">
                          <a:effectLst/>
                        </a:rPr>
                        <a:t>9</a:t>
                      </a:r>
                      <a:endParaRPr lang="tr-TR" sz="1000">
                        <a:effectLst/>
                        <a:latin typeface="Times New Roman" panose="02020603050405020304" pitchFamily="18" charset="0"/>
                        <a:ea typeface="Times New Roman" panose="02020603050405020304" pitchFamily="18" charset="0"/>
                      </a:endParaRPr>
                    </a:p>
                  </a:txBody>
                  <a:tcPr marL="37885" marR="37885" marT="0" marB="0" anchor="ctr"/>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extLst>
                  <a:ext uri="{0D108BD9-81ED-4DB2-BD59-A6C34878D82A}">
                    <a16:rowId xmlns:a16="http://schemas.microsoft.com/office/drawing/2014/main" val="4237311563"/>
                  </a:ext>
                </a:extLst>
              </a:tr>
              <a:tr h="162363">
                <a:tc>
                  <a:txBody>
                    <a:bodyPr/>
                    <a:lstStyle/>
                    <a:p>
                      <a:pPr algn="ctr">
                        <a:spcAft>
                          <a:spcPts val="0"/>
                        </a:spcAft>
                      </a:pPr>
                      <a:r>
                        <a:rPr lang="tr-TR" sz="900">
                          <a:effectLst/>
                        </a:rPr>
                        <a:t>10</a:t>
                      </a:r>
                      <a:endParaRPr lang="tr-TR" sz="1000">
                        <a:effectLst/>
                        <a:latin typeface="Times New Roman" panose="02020603050405020304" pitchFamily="18" charset="0"/>
                        <a:ea typeface="Times New Roman" panose="02020603050405020304" pitchFamily="18" charset="0"/>
                      </a:endParaRPr>
                    </a:p>
                  </a:txBody>
                  <a:tcPr marL="37885" marR="37885" marT="0" marB="0" anchor="ctr"/>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extLst>
                  <a:ext uri="{0D108BD9-81ED-4DB2-BD59-A6C34878D82A}">
                    <a16:rowId xmlns:a16="http://schemas.microsoft.com/office/drawing/2014/main" val="1994973940"/>
                  </a:ext>
                </a:extLst>
              </a:tr>
              <a:tr h="162363">
                <a:tc>
                  <a:txBody>
                    <a:bodyPr/>
                    <a:lstStyle/>
                    <a:p>
                      <a:pPr algn="ctr">
                        <a:spcAft>
                          <a:spcPts val="0"/>
                        </a:spcAft>
                      </a:pPr>
                      <a:r>
                        <a:rPr lang="tr-TR" sz="900">
                          <a:effectLst/>
                        </a:rPr>
                        <a:t>11</a:t>
                      </a:r>
                      <a:endParaRPr lang="tr-TR" sz="1000">
                        <a:effectLst/>
                        <a:latin typeface="Times New Roman" panose="02020603050405020304" pitchFamily="18" charset="0"/>
                        <a:ea typeface="Times New Roman" panose="02020603050405020304" pitchFamily="18" charset="0"/>
                      </a:endParaRPr>
                    </a:p>
                  </a:txBody>
                  <a:tcPr marL="37885" marR="37885" marT="0" marB="0" anchor="ctr"/>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extLst>
                  <a:ext uri="{0D108BD9-81ED-4DB2-BD59-A6C34878D82A}">
                    <a16:rowId xmlns:a16="http://schemas.microsoft.com/office/drawing/2014/main" val="2351838180"/>
                  </a:ext>
                </a:extLst>
              </a:tr>
              <a:tr h="162363">
                <a:tc>
                  <a:txBody>
                    <a:bodyPr/>
                    <a:lstStyle/>
                    <a:p>
                      <a:pPr algn="ctr">
                        <a:spcAft>
                          <a:spcPts val="0"/>
                        </a:spcAft>
                      </a:pPr>
                      <a:r>
                        <a:rPr lang="tr-TR" sz="900">
                          <a:effectLst/>
                        </a:rPr>
                        <a:t>12</a:t>
                      </a:r>
                      <a:endParaRPr lang="tr-TR" sz="1000">
                        <a:effectLst/>
                        <a:latin typeface="Times New Roman" panose="02020603050405020304" pitchFamily="18" charset="0"/>
                        <a:ea typeface="Times New Roman" panose="02020603050405020304" pitchFamily="18" charset="0"/>
                      </a:endParaRPr>
                    </a:p>
                  </a:txBody>
                  <a:tcPr marL="37885" marR="37885" marT="0" marB="0" anchor="ctr"/>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extLst>
                  <a:ext uri="{0D108BD9-81ED-4DB2-BD59-A6C34878D82A}">
                    <a16:rowId xmlns:a16="http://schemas.microsoft.com/office/drawing/2014/main" val="396492403"/>
                  </a:ext>
                </a:extLst>
              </a:tr>
              <a:tr h="162363">
                <a:tc>
                  <a:txBody>
                    <a:bodyPr/>
                    <a:lstStyle/>
                    <a:p>
                      <a:pPr algn="ctr">
                        <a:spcAft>
                          <a:spcPts val="0"/>
                        </a:spcAft>
                      </a:pPr>
                      <a:r>
                        <a:rPr lang="tr-TR" sz="900">
                          <a:effectLst/>
                        </a:rPr>
                        <a:t>13</a:t>
                      </a:r>
                      <a:endParaRPr lang="tr-TR" sz="1000">
                        <a:effectLst/>
                        <a:latin typeface="Times New Roman" panose="02020603050405020304" pitchFamily="18" charset="0"/>
                        <a:ea typeface="Times New Roman" panose="02020603050405020304" pitchFamily="18" charset="0"/>
                      </a:endParaRPr>
                    </a:p>
                  </a:txBody>
                  <a:tcPr marL="37885" marR="37885" marT="0" marB="0" anchor="ctr"/>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extLst>
                  <a:ext uri="{0D108BD9-81ED-4DB2-BD59-A6C34878D82A}">
                    <a16:rowId xmlns:a16="http://schemas.microsoft.com/office/drawing/2014/main" val="329217570"/>
                  </a:ext>
                </a:extLst>
              </a:tr>
              <a:tr h="162363">
                <a:tc>
                  <a:txBody>
                    <a:bodyPr/>
                    <a:lstStyle/>
                    <a:p>
                      <a:pPr algn="ctr">
                        <a:spcAft>
                          <a:spcPts val="0"/>
                        </a:spcAft>
                      </a:pPr>
                      <a:r>
                        <a:rPr lang="tr-TR" sz="900">
                          <a:effectLst/>
                        </a:rPr>
                        <a:t>14</a:t>
                      </a:r>
                      <a:endParaRPr lang="tr-TR" sz="1000">
                        <a:effectLst/>
                        <a:latin typeface="Times New Roman" panose="02020603050405020304" pitchFamily="18" charset="0"/>
                        <a:ea typeface="Times New Roman" panose="02020603050405020304" pitchFamily="18" charset="0"/>
                      </a:endParaRPr>
                    </a:p>
                  </a:txBody>
                  <a:tcPr marL="37885" marR="37885" marT="0" marB="0" anchor="ctr"/>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extLst>
                  <a:ext uri="{0D108BD9-81ED-4DB2-BD59-A6C34878D82A}">
                    <a16:rowId xmlns:a16="http://schemas.microsoft.com/office/drawing/2014/main" val="711474723"/>
                  </a:ext>
                </a:extLst>
              </a:tr>
              <a:tr h="162363">
                <a:tc>
                  <a:txBody>
                    <a:bodyPr/>
                    <a:lstStyle/>
                    <a:p>
                      <a:pPr algn="ctr">
                        <a:spcAft>
                          <a:spcPts val="0"/>
                        </a:spcAft>
                      </a:pPr>
                      <a:r>
                        <a:rPr lang="tr-TR" sz="900">
                          <a:effectLst/>
                        </a:rPr>
                        <a:t>15</a:t>
                      </a:r>
                      <a:endParaRPr lang="tr-TR" sz="1000">
                        <a:effectLst/>
                        <a:latin typeface="Times New Roman" panose="02020603050405020304" pitchFamily="18" charset="0"/>
                        <a:ea typeface="Times New Roman" panose="02020603050405020304" pitchFamily="18" charset="0"/>
                      </a:endParaRPr>
                    </a:p>
                  </a:txBody>
                  <a:tcPr marL="37885" marR="37885" marT="0" marB="0" anchor="ctr"/>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extLst>
                  <a:ext uri="{0D108BD9-81ED-4DB2-BD59-A6C34878D82A}">
                    <a16:rowId xmlns:a16="http://schemas.microsoft.com/office/drawing/2014/main" val="2641129670"/>
                  </a:ext>
                </a:extLst>
              </a:tr>
              <a:tr h="162363">
                <a:tc>
                  <a:txBody>
                    <a:bodyPr/>
                    <a:lstStyle/>
                    <a:p>
                      <a:pPr algn="ctr">
                        <a:spcAft>
                          <a:spcPts val="0"/>
                        </a:spcAft>
                      </a:pPr>
                      <a:r>
                        <a:rPr lang="tr-TR" sz="900">
                          <a:effectLst/>
                        </a:rPr>
                        <a:t>16</a:t>
                      </a:r>
                      <a:endParaRPr lang="tr-TR" sz="1000">
                        <a:effectLst/>
                        <a:latin typeface="Times New Roman" panose="02020603050405020304" pitchFamily="18" charset="0"/>
                        <a:ea typeface="Times New Roman" panose="02020603050405020304" pitchFamily="18" charset="0"/>
                      </a:endParaRPr>
                    </a:p>
                  </a:txBody>
                  <a:tcPr marL="37885" marR="37885" marT="0" marB="0" anchor="ctr"/>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extLst>
                  <a:ext uri="{0D108BD9-81ED-4DB2-BD59-A6C34878D82A}">
                    <a16:rowId xmlns:a16="http://schemas.microsoft.com/office/drawing/2014/main" val="907826601"/>
                  </a:ext>
                </a:extLst>
              </a:tr>
              <a:tr h="162363">
                <a:tc>
                  <a:txBody>
                    <a:bodyPr/>
                    <a:lstStyle/>
                    <a:p>
                      <a:pPr algn="ctr">
                        <a:spcAft>
                          <a:spcPts val="0"/>
                        </a:spcAft>
                      </a:pPr>
                      <a:r>
                        <a:rPr lang="tr-TR" sz="900">
                          <a:effectLst/>
                        </a:rPr>
                        <a:t>17</a:t>
                      </a:r>
                      <a:endParaRPr lang="tr-TR" sz="1000">
                        <a:effectLst/>
                        <a:latin typeface="Times New Roman" panose="02020603050405020304" pitchFamily="18" charset="0"/>
                        <a:ea typeface="Times New Roman" panose="02020603050405020304" pitchFamily="18" charset="0"/>
                      </a:endParaRPr>
                    </a:p>
                  </a:txBody>
                  <a:tcPr marL="37885" marR="37885" marT="0" marB="0" anchor="ctr"/>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extLst>
                  <a:ext uri="{0D108BD9-81ED-4DB2-BD59-A6C34878D82A}">
                    <a16:rowId xmlns:a16="http://schemas.microsoft.com/office/drawing/2014/main" val="2531846226"/>
                  </a:ext>
                </a:extLst>
              </a:tr>
              <a:tr h="162363">
                <a:tc>
                  <a:txBody>
                    <a:bodyPr/>
                    <a:lstStyle/>
                    <a:p>
                      <a:pPr algn="ctr">
                        <a:spcAft>
                          <a:spcPts val="0"/>
                        </a:spcAft>
                      </a:pPr>
                      <a:r>
                        <a:rPr lang="tr-TR" sz="900">
                          <a:effectLst/>
                        </a:rPr>
                        <a:t>18</a:t>
                      </a:r>
                      <a:endParaRPr lang="tr-TR" sz="1000">
                        <a:effectLst/>
                        <a:latin typeface="Times New Roman" panose="02020603050405020304" pitchFamily="18" charset="0"/>
                        <a:ea typeface="Times New Roman" panose="02020603050405020304" pitchFamily="18" charset="0"/>
                      </a:endParaRPr>
                    </a:p>
                  </a:txBody>
                  <a:tcPr marL="37885" marR="37885" marT="0" marB="0" anchor="ctr"/>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extLst>
                  <a:ext uri="{0D108BD9-81ED-4DB2-BD59-A6C34878D82A}">
                    <a16:rowId xmlns:a16="http://schemas.microsoft.com/office/drawing/2014/main" val="3411200390"/>
                  </a:ext>
                </a:extLst>
              </a:tr>
              <a:tr h="162363">
                <a:tc>
                  <a:txBody>
                    <a:bodyPr/>
                    <a:lstStyle/>
                    <a:p>
                      <a:pPr algn="ctr">
                        <a:spcAft>
                          <a:spcPts val="0"/>
                        </a:spcAft>
                      </a:pPr>
                      <a:r>
                        <a:rPr lang="tr-TR" sz="900">
                          <a:effectLst/>
                        </a:rPr>
                        <a:t>19</a:t>
                      </a:r>
                      <a:endParaRPr lang="tr-TR" sz="1000">
                        <a:effectLst/>
                        <a:latin typeface="Times New Roman" panose="02020603050405020304" pitchFamily="18" charset="0"/>
                        <a:ea typeface="Times New Roman" panose="02020603050405020304" pitchFamily="18" charset="0"/>
                      </a:endParaRPr>
                    </a:p>
                  </a:txBody>
                  <a:tcPr marL="37885" marR="37885" marT="0" marB="0" anchor="ctr"/>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extLst>
                  <a:ext uri="{0D108BD9-81ED-4DB2-BD59-A6C34878D82A}">
                    <a16:rowId xmlns:a16="http://schemas.microsoft.com/office/drawing/2014/main" val="4000892624"/>
                  </a:ext>
                </a:extLst>
              </a:tr>
              <a:tr h="162363">
                <a:tc>
                  <a:txBody>
                    <a:bodyPr/>
                    <a:lstStyle/>
                    <a:p>
                      <a:pPr algn="ctr">
                        <a:spcAft>
                          <a:spcPts val="0"/>
                        </a:spcAft>
                      </a:pPr>
                      <a:r>
                        <a:rPr lang="tr-TR" sz="900">
                          <a:effectLst/>
                        </a:rPr>
                        <a:t>20</a:t>
                      </a:r>
                      <a:endParaRPr lang="tr-TR" sz="1000">
                        <a:effectLst/>
                        <a:latin typeface="Times New Roman" panose="02020603050405020304" pitchFamily="18" charset="0"/>
                        <a:ea typeface="Times New Roman" panose="02020603050405020304" pitchFamily="18" charset="0"/>
                      </a:endParaRPr>
                    </a:p>
                  </a:txBody>
                  <a:tcPr marL="37885" marR="37885" marT="0" marB="0" anchor="ctr"/>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extLst>
                  <a:ext uri="{0D108BD9-81ED-4DB2-BD59-A6C34878D82A}">
                    <a16:rowId xmlns:a16="http://schemas.microsoft.com/office/drawing/2014/main" val="889464388"/>
                  </a:ext>
                </a:extLst>
              </a:tr>
              <a:tr h="162363">
                <a:tc>
                  <a:txBody>
                    <a:bodyPr/>
                    <a:lstStyle/>
                    <a:p>
                      <a:pPr algn="ctr">
                        <a:spcAft>
                          <a:spcPts val="0"/>
                        </a:spcAft>
                      </a:pPr>
                      <a:r>
                        <a:rPr lang="tr-TR" sz="900">
                          <a:effectLst/>
                        </a:rPr>
                        <a:t>TOPLAM </a:t>
                      </a:r>
                      <a:endParaRPr lang="tr-TR" sz="1000">
                        <a:effectLst/>
                        <a:latin typeface="Times New Roman" panose="02020603050405020304" pitchFamily="18" charset="0"/>
                        <a:ea typeface="Times New Roman" panose="02020603050405020304" pitchFamily="18" charset="0"/>
                      </a:endParaRPr>
                    </a:p>
                  </a:txBody>
                  <a:tcPr marL="37885" marR="37885" marT="0" marB="0" anchor="ctr"/>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37885" marR="37885" marT="0" marB="0" anchor="b"/>
                </a:tc>
                <a:tc>
                  <a:txBody>
                    <a:bodyPr/>
                    <a:lstStyle/>
                    <a:p>
                      <a:pPr>
                        <a:spcAft>
                          <a:spcPts val="0"/>
                        </a:spcAft>
                      </a:pPr>
                      <a:r>
                        <a:rPr lang="tr-TR" sz="900" dirty="0">
                          <a:effectLst/>
                        </a:rPr>
                        <a:t> </a:t>
                      </a:r>
                      <a:endParaRPr lang="tr-TR" sz="1000" dirty="0">
                        <a:effectLst/>
                        <a:latin typeface="Times New Roman" panose="02020603050405020304" pitchFamily="18" charset="0"/>
                        <a:ea typeface="Times New Roman" panose="02020603050405020304" pitchFamily="18" charset="0"/>
                      </a:endParaRPr>
                    </a:p>
                  </a:txBody>
                  <a:tcPr marL="37885" marR="37885" marT="0" marB="0" anchor="b"/>
                </a:tc>
                <a:extLst>
                  <a:ext uri="{0D108BD9-81ED-4DB2-BD59-A6C34878D82A}">
                    <a16:rowId xmlns:a16="http://schemas.microsoft.com/office/drawing/2014/main" val="678000822"/>
                  </a:ext>
                </a:extLst>
              </a:tr>
            </a:tbl>
          </a:graphicData>
        </a:graphic>
      </p:graphicFrame>
      <p:sp>
        <p:nvSpPr>
          <p:cNvPr id="3" name="Rectangle 1">
            <a:extLst>
              <a:ext uri="{FF2B5EF4-FFF2-40B4-BE49-F238E27FC236}">
                <a16:creationId xmlns:a16="http://schemas.microsoft.com/office/drawing/2014/main" id="{47044CE8-272E-4FEA-B80C-171FB3D418A6}"/>
              </a:ext>
            </a:extLst>
          </p:cNvPr>
          <p:cNvSpPr>
            <a:spLocks noChangeArrowheads="1"/>
          </p:cNvSpPr>
          <p:nvPr/>
        </p:nvSpPr>
        <p:spPr bwMode="auto">
          <a:xfrm>
            <a:off x="1511300" y="18256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tr-TR" altLang="tr-TR" sz="1800" b="0" i="0" u="none" strike="noStrike" cap="none" normalizeH="0" baseline="0">
                <a:ln>
                  <a:noFill/>
                </a:ln>
                <a:solidFill>
                  <a:schemeClr val="tx1"/>
                </a:solidFill>
                <a:effectLst/>
                <a:latin typeface="Arial" panose="020B0604020202020204" pitchFamily="34" charset="0"/>
              </a:rPr>
            </a:br>
            <a:endParaRPr kumimoji="0" lang="tr-TR" altLang="tr-TR" sz="1800" b="0" i="0" u="none" strike="noStrike" cap="none" normalizeH="0" baseline="0">
              <a:ln>
                <a:noFill/>
              </a:ln>
              <a:solidFill>
                <a:schemeClr val="tx1"/>
              </a:solidFill>
              <a:effectLst/>
              <a:latin typeface="Arial" panose="020B0604020202020204" pitchFamily="34" charset="0"/>
            </a:endParaRPr>
          </a:p>
        </p:txBody>
      </p:sp>
      <p:sp>
        <p:nvSpPr>
          <p:cNvPr id="6" name="Rectangle 3">
            <a:extLst>
              <a:ext uri="{FF2B5EF4-FFF2-40B4-BE49-F238E27FC236}">
                <a16:creationId xmlns:a16="http://schemas.microsoft.com/office/drawing/2014/main" id="{745B130B-76BC-4DDB-B748-5658BB59EC19}"/>
              </a:ext>
            </a:extLst>
          </p:cNvPr>
          <p:cNvSpPr>
            <a:spLocks noChangeArrowheads="1"/>
          </p:cNvSpPr>
          <p:nvPr/>
        </p:nvSpPr>
        <p:spPr bwMode="auto">
          <a:xfrm>
            <a:off x="311595" y="5212129"/>
            <a:ext cx="11690527" cy="1615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900" b="0" i="0" u="none" strike="noStrike" cap="none" normalizeH="0" baseline="30000" dirty="0">
                <a:ln>
                  <a:noFill/>
                </a:ln>
                <a:solidFill>
                  <a:schemeClr val="tx1"/>
                </a:solidFill>
                <a:effectLst/>
                <a:latin typeface="Arial" panose="020B0604020202020204" pitchFamily="34" charset="0"/>
                <a:ea typeface="Times New Roman" panose="02020603050405020304" pitchFamily="18" charset="0"/>
                <a:hlinkClick r:id="rId3"/>
              </a:rPr>
              <a:t>[</a:t>
            </a:r>
            <a:r>
              <a:rPr kumimoji="0" lang="tr-TR" altLang="tr-TR" sz="900" b="0" i="0" u="none" strike="noStrike" cap="none" normalizeH="0" baseline="30000" dirty="0" bmk="">
                <a:ln>
                  <a:noFill/>
                </a:ln>
                <a:solidFill>
                  <a:schemeClr val="tx1"/>
                </a:solidFill>
                <a:effectLst/>
                <a:latin typeface="Arial" panose="020B0604020202020204" pitchFamily="34" charset="0"/>
                <a:ea typeface="Times New Roman" panose="02020603050405020304" pitchFamily="18" charset="0"/>
                <a:hlinkClick r:id="rId3"/>
              </a:rPr>
              <a:t>1]</a:t>
            </a:r>
            <a:r>
              <a:rPr kumimoji="0" lang="tr-TR" altLang="tr-TR" sz="900" b="0" i="0" u="none" strike="noStrike" cap="none" normalizeH="0" baseline="0" dirty="0" bmk="">
                <a:ln>
                  <a:noFill/>
                </a:ln>
                <a:solidFill>
                  <a:schemeClr val="tx1"/>
                </a:solidFill>
                <a:effectLst/>
                <a:latin typeface="Arial" panose="020B0604020202020204" pitchFamily="34" charset="0"/>
                <a:ea typeface="Times New Roman" panose="02020603050405020304" pitchFamily="18" charset="0"/>
              </a:rPr>
              <a:t> Tabloda yıl sayısı projede en uzun ömre sahip olan Ekipmanın ömrü kabul edilir. Ekipman ömrü 20 yıldan fazla olamaz.  0. Yıl uygulama dönemi olarak kabul edilmiştir. Uygulama dönemi kaç yılsa o yıldan itibaren tasarruf sağlanacağı varsayılmalı ve önerilen sözleşme yılı için bu husus dikkate alınmalıdır.</a:t>
            </a:r>
            <a:endParaRPr kumimoji="0" lang="tr-TR" altLang="tr-TR" sz="1500" b="0" i="0" u="none" strike="noStrike" cap="none" normalizeH="0" baseline="0" dirty="0" bmk="">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900" b="0" i="0" u="none" strike="noStrike" cap="none" normalizeH="0" baseline="30000" dirty="0" bmk="">
                <a:ln>
                  <a:noFill/>
                </a:ln>
                <a:solidFill>
                  <a:schemeClr val="tx1"/>
                </a:solidFill>
                <a:effectLst/>
                <a:latin typeface="Arial" panose="020B0604020202020204" pitchFamily="34" charset="0"/>
                <a:ea typeface="Times New Roman" panose="02020603050405020304" pitchFamily="18" charset="0"/>
                <a:hlinkClick r:id="rId4"/>
              </a:rPr>
              <a:t>[2]</a:t>
            </a:r>
            <a:r>
              <a:rPr kumimoji="0" lang="tr-TR" altLang="tr-TR" sz="900" b="0" i="0" u="none" strike="noStrike" cap="none" normalizeH="0" baseline="0" dirty="0" bmk="">
                <a:ln>
                  <a:noFill/>
                </a:ln>
                <a:solidFill>
                  <a:schemeClr val="tx1"/>
                </a:solidFill>
                <a:effectLst/>
                <a:latin typeface="Arial" panose="020B0604020202020204" pitchFamily="34" charset="0"/>
                <a:ea typeface="Times New Roman" panose="02020603050405020304" pitchFamily="18" charset="0"/>
              </a:rPr>
              <a:t> Tabloda 0. Yılda projeye ait toplam maliyet girilir. Proje ömrü boyunca proje bileşeni </a:t>
            </a:r>
            <a:r>
              <a:rPr kumimoji="0" lang="tr-TR" altLang="tr-TR" sz="900" b="0" i="0" u="none" strike="noStrike" cap="none" normalizeH="0" baseline="0" dirty="0" err="1" bmk="">
                <a:ln>
                  <a:noFill/>
                </a:ln>
                <a:solidFill>
                  <a:schemeClr val="tx1"/>
                </a:solidFill>
                <a:effectLst/>
                <a:latin typeface="Arial" panose="020B0604020202020204" pitchFamily="34" charset="0"/>
                <a:ea typeface="Times New Roman" panose="02020603050405020304" pitchFamily="18" charset="0"/>
              </a:rPr>
              <a:t>EVÖ’lerden</a:t>
            </a:r>
            <a:r>
              <a:rPr kumimoji="0" lang="tr-TR" altLang="tr-TR" sz="900" b="0" i="0" u="none" strike="noStrike" cap="none" normalizeH="0" baseline="0" dirty="0" bmk="">
                <a:ln>
                  <a:noFill/>
                </a:ln>
                <a:solidFill>
                  <a:schemeClr val="tx1"/>
                </a:solidFill>
                <a:effectLst/>
                <a:latin typeface="Arial" panose="020B0604020202020204" pitchFamily="34" charset="0"/>
                <a:ea typeface="Times New Roman" panose="02020603050405020304" pitchFamily="18" charset="0"/>
              </a:rPr>
              <a:t> herhangi birisinin ömrü dolması halinde yatırımın yenileneceği ilgili yıla ilave maliyet kalemi eklenir. Ömrün sözleşme süresi içerisinde dolması halinde yatırım maliyeti yüklenici hanesine, ömrün sözleşme süresi sonrasında dolması halinde ilgili yatırım maliyeti idare hanesine yazılacaktır.</a:t>
            </a:r>
            <a:endParaRPr kumimoji="0" lang="tr-TR" altLang="tr-TR" sz="1500" b="0" i="0" u="none" strike="noStrike" cap="none" normalizeH="0" baseline="0" dirty="0" bmk="">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900" b="0" i="0" u="none" strike="noStrike" cap="none" normalizeH="0" baseline="30000" dirty="0" bmk="">
                <a:ln>
                  <a:noFill/>
                </a:ln>
                <a:solidFill>
                  <a:schemeClr val="tx1"/>
                </a:solidFill>
                <a:effectLst/>
                <a:latin typeface="Arial" panose="020B0604020202020204" pitchFamily="34" charset="0"/>
                <a:ea typeface="Times New Roman" panose="02020603050405020304" pitchFamily="18" charset="0"/>
                <a:hlinkClick r:id="rId5"/>
              </a:rPr>
              <a:t>[3]</a:t>
            </a:r>
            <a:r>
              <a:rPr kumimoji="0" lang="tr-TR" altLang="tr-TR" sz="900" b="0" i="0" u="none" strike="noStrike" cap="none" normalizeH="0" baseline="0" dirty="0" bmk="">
                <a:ln>
                  <a:noFill/>
                </a:ln>
                <a:solidFill>
                  <a:schemeClr val="tx1"/>
                </a:solidFill>
                <a:effectLst/>
                <a:latin typeface="Arial" panose="020B0604020202020204" pitchFamily="34" charset="0"/>
                <a:ea typeface="Times New Roman" panose="02020603050405020304" pitchFamily="18" charset="0"/>
              </a:rPr>
              <a:t> Yükleniciye ait sözleşme süresi boyunca yıllık işletme ve bakım maliyetlerini girecektir.</a:t>
            </a:r>
            <a:endParaRPr kumimoji="0" lang="tr-TR" altLang="tr-TR" sz="1500" b="0" i="0" u="none" strike="noStrike" cap="none" normalizeH="0" baseline="0" dirty="0" bmk="">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900" b="0" i="0" u="none" strike="noStrike" cap="none" normalizeH="0" baseline="30000" dirty="0" bmk="">
                <a:ln>
                  <a:noFill/>
                </a:ln>
                <a:solidFill>
                  <a:schemeClr val="tx1"/>
                </a:solidFill>
                <a:effectLst/>
                <a:latin typeface="Arial" panose="020B0604020202020204" pitchFamily="34" charset="0"/>
                <a:ea typeface="Times New Roman" panose="02020603050405020304" pitchFamily="18" charset="0"/>
                <a:hlinkClick r:id="rId6"/>
              </a:rPr>
              <a:t>[4]</a:t>
            </a:r>
            <a:r>
              <a:rPr kumimoji="0" lang="tr-TR" altLang="tr-TR" sz="900" b="0" i="0" u="none" strike="noStrike" cap="none" normalizeH="0" baseline="0" dirty="0" bmk="">
                <a:ln>
                  <a:noFill/>
                </a:ln>
                <a:solidFill>
                  <a:schemeClr val="tx1"/>
                </a:solidFill>
                <a:effectLst/>
                <a:latin typeface="Arial" panose="020B0604020202020204" pitchFamily="34" charset="0"/>
                <a:ea typeface="Times New Roman" panose="02020603050405020304" pitchFamily="18" charset="0"/>
              </a:rPr>
              <a:t> İdare tarafından sözleşme süresi sonrasında ömrü dolan </a:t>
            </a:r>
            <a:r>
              <a:rPr kumimoji="0" lang="tr-TR" altLang="tr-TR" sz="900" b="0" i="0" u="none" strike="noStrike" cap="none" normalizeH="0" baseline="0" dirty="0" err="1" bmk="">
                <a:ln>
                  <a:noFill/>
                </a:ln>
                <a:solidFill>
                  <a:schemeClr val="tx1"/>
                </a:solidFill>
                <a:effectLst/>
                <a:latin typeface="Arial" panose="020B0604020202020204" pitchFamily="34" charset="0"/>
                <a:ea typeface="Times New Roman" panose="02020603050405020304" pitchFamily="18" charset="0"/>
              </a:rPr>
              <a:t>EVÖ’lerin</a:t>
            </a:r>
            <a:r>
              <a:rPr kumimoji="0" lang="tr-TR" altLang="tr-TR" sz="900" b="0" i="0" u="none" strike="noStrike" cap="none" normalizeH="0" baseline="0" dirty="0" bmk="">
                <a:ln>
                  <a:noFill/>
                </a:ln>
                <a:solidFill>
                  <a:schemeClr val="tx1"/>
                </a:solidFill>
                <a:effectLst/>
                <a:latin typeface="Arial" panose="020B0604020202020204" pitchFamily="34" charset="0"/>
                <a:ea typeface="Times New Roman" panose="02020603050405020304" pitchFamily="18" charset="0"/>
              </a:rPr>
              <a:t> yenilenmesi için gerekli yatırım maliyetleri girilir. </a:t>
            </a:r>
            <a:endParaRPr kumimoji="0" lang="tr-TR" altLang="tr-TR" sz="1500" b="0" i="0" u="none" strike="noStrike" cap="none" normalizeH="0" baseline="0" dirty="0" bmk="">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900" b="0" i="0" u="none" strike="noStrike" cap="none" normalizeH="0" baseline="30000" dirty="0" bmk="">
                <a:ln>
                  <a:noFill/>
                </a:ln>
                <a:solidFill>
                  <a:schemeClr val="tx1"/>
                </a:solidFill>
                <a:effectLst/>
                <a:latin typeface="Arial" panose="020B0604020202020204" pitchFamily="34" charset="0"/>
                <a:ea typeface="Times New Roman" panose="02020603050405020304" pitchFamily="18" charset="0"/>
                <a:hlinkClick r:id="rId7"/>
              </a:rPr>
              <a:t>[5]</a:t>
            </a:r>
            <a:r>
              <a:rPr kumimoji="0" lang="tr-TR" altLang="tr-TR" sz="900" b="0" i="0" u="none" strike="noStrike" cap="none" normalizeH="0" baseline="0" dirty="0" bmk="">
                <a:ln>
                  <a:noFill/>
                </a:ln>
                <a:solidFill>
                  <a:schemeClr val="tx1"/>
                </a:solidFill>
                <a:effectLst/>
                <a:latin typeface="Arial" panose="020B0604020202020204" pitchFamily="34" charset="0"/>
                <a:ea typeface="Times New Roman" panose="02020603050405020304" pitchFamily="18" charset="0"/>
              </a:rPr>
              <a:t> Sözleşme süresi dolduktan sonra İdarenin işletme ve bakım maliyetleri girilecektir.</a:t>
            </a:r>
            <a:endParaRPr kumimoji="0" lang="tr-TR" altLang="tr-TR" sz="1500" b="0" i="0" u="none" strike="noStrike" cap="none" normalizeH="0" baseline="0" dirty="0" bmk="">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900" b="0" i="0" u="none" strike="noStrike" cap="none" normalizeH="0" baseline="30000" dirty="0" bmk="">
                <a:ln>
                  <a:noFill/>
                </a:ln>
                <a:solidFill>
                  <a:schemeClr val="tx1"/>
                </a:solidFill>
                <a:effectLst/>
                <a:latin typeface="Arial" panose="020B0604020202020204" pitchFamily="34" charset="0"/>
                <a:ea typeface="Times New Roman" panose="02020603050405020304" pitchFamily="18" charset="0"/>
                <a:hlinkClick r:id="rId8"/>
              </a:rPr>
              <a:t>[6]</a:t>
            </a:r>
            <a:r>
              <a:rPr kumimoji="0" lang="tr-TR" altLang="tr-TR" sz="900" b="0" i="0" u="none" strike="noStrike" cap="none" normalizeH="0" baseline="0" dirty="0" bmk="">
                <a:ln>
                  <a:noFill/>
                </a:ln>
                <a:solidFill>
                  <a:schemeClr val="tx1"/>
                </a:solidFill>
                <a:effectLst/>
                <a:latin typeface="Arial" panose="020B0604020202020204" pitchFamily="34" charset="0"/>
                <a:ea typeface="Times New Roman" panose="02020603050405020304" pitchFamily="18" charset="0"/>
              </a:rPr>
              <a:t> Tasarruflardan yükleniciye ödenecek miktar girilecektir. Ekipmanların verimlerinde yıllara sari düşüş varsa tasarruf hesaplarında dikkate alınacaktır. Bu sütunun toplamı toplam teklif bedelidir. </a:t>
            </a:r>
            <a:endParaRPr kumimoji="0" lang="tr-TR" altLang="tr-TR" sz="1500" b="0" i="0" u="none" strike="noStrike" cap="none" normalizeH="0" baseline="0" dirty="0" bmk="">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900" b="0" i="0" u="none" strike="noStrike" cap="none" normalizeH="0" baseline="30000" dirty="0" bmk="">
                <a:ln>
                  <a:noFill/>
                </a:ln>
                <a:solidFill>
                  <a:schemeClr val="tx1"/>
                </a:solidFill>
                <a:effectLst/>
                <a:latin typeface="Arial" panose="020B0604020202020204" pitchFamily="34" charset="0"/>
                <a:ea typeface="Times New Roman" panose="02020603050405020304" pitchFamily="18" charset="0"/>
                <a:hlinkClick r:id="rId9"/>
              </a:rPr>
              <a:t>[7]</a:t>
            </a:r>
            <a:r>
              <a:rPr kumimoji="0" lang="tr-TR" altLang="tr-TR" sz="900" b="0" i="0" u="none" strike="noStrike" cap="none" normalizeH="0" baseline="0" dirty="0" bmk="">
                <a:ln>
                  <a:noFill/>
                </a:ln>
                <a:solidFill>
                  <a:schemeClr val="tx1"/>
                </a:solidFill>
                <a:effectLst/>
                <a:latin typeface="Arial" panose="020B0604020202020204" pitchFamily="34" charset="0"/>
                <a:ea typeface="Times New Roman" panose="02020603050405020304" pitchFamily="18" charset="0"/>
              </a:rPr>
              <a:t> Tasarruflardan idareye kalan miktar girilecektir. Sözleşme süresi içerisinde İdareye tasarruftan pay verilmesi de mümkündür. Ekipmanların verimlerinde yıllara sari düşüş varsa tasarruf hesaplarında dikkate alınacaktır.</a:t>
            </a:r>
            <a:endParaRPr kumimoji="0" lang="tr-TR" altLang="tr-TR" sz="1500" b="0" i="0" u="none" strike="noStrike" cap="none" normalizeH="0" baseline="0" dirty="0" bmk="">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900" b="0" i="0" u="none" strike="noStrike" cap="none" normalizeH="0" baseline="30000" dirty="0" bmk="">
                <a:ln>
                  <a:noFill/>
                </a:ln>
                <a:solidFill>
                  <a:schemeClr val="tx1"/>
                </a:solidFill>
                <a:effectLst/>
                <a:latin typeface="Arial" panose="020B0604020202020204" pitchFamily="34" charset="0"/>
                <a:ea typeface="Times New Roman" panose="02020603050405020304" pitchFamily="18" charset="0"/>
                <a:hlinkClick r:id="rId10"/>
              </a:rPr>
              <a:t>[8]</a:t>
            </a:r>
            <a:r>
              <a:rPr kumimoji="0" lang="tr-TR" altLang="tr-TR" sz="900" b="0" i="0" u="none" strike="noStrike" cap="none" normalizeH="0" baseline="0" dirty="0" bmk="">
                <a:ln>
                  <a:noFill/>
                </a:ln>
                <a:solidFill>
                  <a:schemeClr val="tx1"/>
                </a:solidFill>
                <a:effectLst/>
                <a:latin typeface="Arial" panose="020B0604020202020204" pitchFamily="34" charset="0"/>
                <a:ea typeface="Times New Roman" panose="02020603050405020304" pitchFamily="18" charset="0"/>
              </a:rPr>
              <a:t> Tasarruflardan idareye kalan miktardan idarenin işletme ve bakım maliyetleri ile varsa yatırım maliyetlerinin çıkarılması ile hesaplanan tutar girilecektir.</a:t>
            </a:r>
            <a:endParaRPr kumimoji="0" lang="tr-TR" altLang="tr-TR" sz="1500" b="0" i="0" u="none" strike="noStrike" cap="none" normalizeH="0" baseline="0" dirty="0" bmk="">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900" b="0" i="0" u="none" strike="noStrike" cap="none" normalizeH="0" baseline="30000" dirty="0" bmk="">
                <a:ln>
                  <a:noFill/>
                </a:ln>
                <a:solidFill>
                  <a:schemeClr val="tx1"/>
                </a:solidFill>
                <a:effectLst/>
                <a:latin typeface="Arial" panose="020B0604020202020204" pitchFamily="34" charset="0"/>
                <a:ea typeface="Times New Roman" panose="02020603050405020304" pitchFamily="18" charset="0"/>
                <a:hlinkClick r:id="rId11"/>
              </a:rPr>
              <a:t>[9]</a:t>
            </a:r>
            <a:r>
              <a:rPr kumimoji="0" lang="tr-TR" altLang="tr-TR" sz="9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Şartnamede belirlenen ıskonto oranı dikkate alınarak kamuya sağlanacak net faydanın </a:t>
            </a:r>
            <a:r>
              <a:rPr kumimoji="0" lang="tr-TR" altLang="tr-TR" sz="900" b="0"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NBD’si</a:t>
            </a:r>
            <a:r>
              <a:rPr kumimoji="0" lang="tr-TR" altLang="tr-TR" sz="9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hesaplanacaktır. Değerlendirmeye esas değer kamuya sağlanacak net faydanın </a:t>
            </a:r>
            <a:r>
              <a:rPr kumimoji="0" lang="tr-TR" altLang="tr-TR" sz="900" b="0"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NBD’sinin</a:t>
            </a:r>
            <a:r>
              <a:rPr kumimoji="0" lang="tr-TR" altLang="tr-TR" sz="9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toplamıdır.</a:t>
            </a: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640469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E88683D8-AAC5-47C4-926C-49DB4F054009}"/>
              </a:ext>
            </a:extLst>
          </p:cNvPr>
          <p:cNvSpPr>
            <a:spLocks noGrp="1"/>
          </p:cNvSpPr>
          <p:nvPr>
            <p:ph type="sldNum" sz="quarter" idx="12"/>
          </p:nvPr>
        </p:nvSpPr>
        <p:spPr/>
        <p:txBody>
          <a:bodyPr/>
          <a:lstStyle/>
          <a:p>
            <a:fld id="{3A7292B7-BF71-405C-BD52-DF1A7F60FE28}" type="slidenum">
              <a:rPr lang="en-US" smtClean="0"/>
              <a:t>16</a:t>
            </a:fld>
            <a:endParaRPr lang="en-US"/>
          </a:p>
        </p:txBody>
      </p:sp>
      <p:pic>
        <p:nvPicPr>
          <p:cNvPr id="5" name="Picture 2" descr="enerji ve tabii kaynaklar bakanlığı logo ile ilgili görsel sonucu">
            <a:extLst>
              <a:ext uri="{FF2B5EF4-FFF2-40B4-BE49-F238E27FC236}">
                <a16:creationId xmlns:a16="http://schemas.microsoft.com/office/drawing/2014/main" id="{1C16663D-27F2-4A05-A0C7-75BBE3FDB33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2658" y="0"/>
            <a:ext cx="1829342" cy="1441522"/>
          </a:xfrm>
          <a:prstGeom prst="rect">
            <a:avLst/>
          </a:prstGeom>
          <a:noFill/>
          <a:extLst>
            <a:ext uri="{909E8E84-426E-40DD-AFC4-6F175D3DCCD1}">
              <a14:hiddenFill xmlns:a14="http://schemas.microsoft.com/office/drawing/2010/main">
                <a:solidFill>
                  <a:srgbClr val="FFFFFF"/>
                </a:solidFill>
              </a14:hiddenFill>
            </a:ext>
          </a:extLst>
        </p:spPr>
      </p:pic>
      <p:sp>
        <p:nvSpPr>
          <p:cNvPr id="6" name="Metin kutusu 1">
            <a:hlinkClick r:id="rId3" action="ppaction://hlinkfile"/>
            <a:extLst>
              <a:ext uri="{FF2B5EF4-FFF2-40B4-BE49-F238E27FC236}">
                <a16:creationId xmlns:a16="http://schemas.microsoft.com/office/drawing/2014/main" id="{C7F32D9A-E8C5-435E-9AE5-0363FAB8E4B4}"/>
              </a:ext>
            </a:extLst>
          </p:cNvPr>
          <p:cNvSpPr txBox="1">
            <a:spLocks noChangeArrowheads="1"/>
          </p:cNvSpPr>
          <p:nvPr/>
        </p:nvSpPr>
        <p:spPr bwMode="auto">
          <a:xfrm>
            <a:off x="245331" y="215404"/>
            <a:ext cx="729457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tr-TR" altLang="tr-TR" sz="2000" b="1" dirty="0"/>
              <a:t>SÖZLEŞME İÇERİĞİ</a:t>
            </a:r>
          </a:p>
        </p:txBody>
      </p:sp>
      <p:sp>
        <p:nvSpPr>
          <p:cNvPr id="7" name="Dikdörtgen 6">
            <a:extLst>
              <a:ext uri="{FF2B5EF4-FFF2-40B4-BE49-F238E27FC236}">
                <a16:creationId xmlns:a16="http://schemas.microsoft.com/office/drawing/2014/main" id="{12A61199-F983-491D-AC9C-4623298400A9}"/>
              </a:ext>
            </a:extLst>
          </p:cNvPr>
          <p:cNvSpPr/>
          <p:nvPr/>
        </p:nvSpPr>
        <p:spPr>
          <a:xfrm>
            <a:off x="316352" y="830918"/>
            <a:ext cx="5155058" cy="6281848"/>
          </a:xfrm>
          <a:prstGeom prst="rect">
            <a:avLst/>
          </a:prstGeom>
        </p:spPr>
        <p:txBody>
          <a:bodyPr wrap="square">
            <a:spAutoFit/>
          </a:bodyPr>
          <a:lstStyle/>
          <a:p>
            <a:pPr>
              <a:lnSpc>
                <a:spcPct val="150000"/>
              </a:lnSpc>
            </a:pPr>
            <a:r>
              <a:rPr lang="tr-TR" dirty="0"/>
              <a:t>1-SÖZLEŞMENİN TARAFLARI</a:t>
            </a:r>
          </a:p>
          <a:p>
            <a:pPr>
              <a:lnSpc>
                <a:spcPct val="150000"/>
              </a:lnSpc>
            </a:pPr>
            <a:r>
              <a:rPr lang="tr-TR" dirty="0"/>
              <a:t>2-TANIMLAR VE SÖZLEŞMENİN YORUMU</a:t>
            </a:r>
          </a:p>
          <a:p>
            <a:pPr>
              <a:lnSpc>
                <a:spcPct val="150000"/>
              </a:lnSpc>
            </a:pPr>
            <a:r>
              <a:rPr lang="tr-TR" dirty="0"/>
              <a:t>3-AMAÇ VE KAPSAM</a:t>
            </a:r>
          </a:p>
          <a:p>
            <a:pPr>
              <a:lnSpc>
                <a:spcPct val="150000"/>
              </a:lnSpc>
            </a:pPr>
            <a:r>
              <a:rPr lang="tr-TR" dirty="0"/>
              <a:t>4-SÖZLEŞMENİN EKLERİ VE BELGELERİN ÖNCELİK SIRASI </a:t>
            </a:r>
          </a:p>
          <a:p>
            <a:pPr>
              <a:lnSpc>
                <a:spcPct val="150000"/>
              </a:lnSpc>
            </a:pPr>
            <a:r>
              <a:rPr lang="tr-TR" dirty="0"/>
              <a:t>5-SÖZLEŞME DEĞİŞİKLİĞİ VE DEVİR</a:t>
            </a:r>
          </a:p>
          <a:p>
            <a:pPr>
              <a:lnSpc>
                <a:spcPct val="150000"/>
              </a:lnSpc>
            </a:pPr>
            <a:r>
              <a:rPr lang="tr-TR" dirty="0"/>
              <a:t>6-SÖZLEŞME VE İŞİN SÜRESİ</a:t>
            </a:r>
          </a:p>
          <a:p>
            <a:pPr>
              <a:lnSpc>
                <a:spcPct val="150000"/>
              </a:lnSpc>
            </a:pPr>
            <a:r>
              <a:rPr lang="tr-TR" dirty="0"/>
              <a:t>7-TEBLİGAT VE İLETİŞİM</a:t>
            </a:r>
          </a:p>
          <a:p>
            <a:pPr>
              <a:lnSpc>
                <a:spcPct val="150000"/>
              </a:lnSpc>
            </a:pPr>
            <a:r>
              <a:rPr lang="tr-TR" dirty="0"/>
              <a:t>8-SÜRE UZATIMI VE MÜCBİR SEBEP</a:t>
            </a:r>
          </a:p>
          <a:p>
            <a:pPr>
              <a:lnSpc>
                <a:spcPct val="150000"/>
              </a:lnSpc>
            </a:pPr>
            <a:r>
              <a:rPr lang="tr-TR" dirty="0"/>
              <a:t>9-SÖZLEŞME BEDELİ VE ÖDEMELER</a:t>
            </a:r>
          </a:p>
          <a:p>
            <a:pPr>
              <a:lnSpc>
                <a:spcPct val="150000"/>
              </a:lnSpc>
            </a:pPr>
            <a:r>
              <a:rPr lang="tr-TR" dirty="0"/>
              <a:t>10-TEMİNAT VE TEMİNATIN İADESİ</a:t>
            </a:r>
          </a:p>
          <a:p>
            <a:pPr>
              <a:lnSpc>
                <a:spcPct val="150000"/>
              </a:lnSpc>
            </a:pPr>
            <a:r>
              <a:rPr lang="tr-TR" dirty="0"/>
              <a:t>11-VERGİ, RESİM, HARÇ VE DİĞER GİDERLER</a:t>
            </a:r>
          </a:p>
          <a:p>
            <a:pPr>
              <a:lnSpc>
                <a:spcPct val="150000"/>
              </a:lnSpc>
            </a:pPr>
            <a:r>
              <a:rPr lang="tr-TR" dirty="0"/>
              <a:t>12-CEZAİ ŞARTLAR</a:t>
            </a:r>
          </a:p>
          <a:p>
            <a:pPr>
              <a:lnSpc>
                <a:spcPct val="150000"/>
              </a:lnSpc>
            </a:pPr>
            <a:r>
              <a:rPr lang="tr-TR" dirty="0"/>
              <a:t>13-İŞYERİ VE MÜLKİYET</a:t>
            </a:r>
          </a:p>
          <a:p>
            <a:pPr>
              <a:lnSpc>
                <a:spcPct val="150000"/>
              </a:lnSpc>
            </a:pPr>
            <a:endParaRPr lang="tr-TR" dirty="0"/>
          </a:p>
        </p:txBody>
      </p:sp>
      <p:sp>
        <p:nvSpPr>
          <p:cNvPr id="8" name="Dikdörtgen 7">
            <a:extLst>
              <a:ext uri="{FF2B5EF4-FFF2-40B4-BE49-F238E27FC236}">
                <a16:creationId xmlns:a16="http://schemas.microsoft.com/office/drawing/2014/main" id="{1651F21D-8402-49F5-B3B3-04F7CFB6A213}"/>
              </a:ext>
            </a:extLst>
          </p:cNvPr>
          <p:cNvSpPr/>
          <p:nvPr/>
        </p:nvSpPr>
        <p:spPr>
          <a:xfrm>
            <a:off x="5779648" y="830918"/>
            <a:ext cx="6096000" cy="5866350"/>
          </a:xfrm>
          <a:prstGeom prst="rect">
            <a:avLst/>
          </a:prstGeom>
        </p:spPr>
        <p:txBody>
          <a:bodyPr>
            <a:spAutoFit/>
          </a:bodyPr>
          <a:lstStyle/>
          <a:p>
            <a:pPr>
              <a:lnSpc>
                <a:spcPct val="150000"/>
              </a:lnSpc>
            </a:pPr>
            <a:r>
              <a:rPr lang="tr-TR" dirty="0"/>
              <a:t>14-PROJEDE DEĞİŞİKLİK</a:t>
            </a:r>
          </a:p>
          <a:p>
            <a:pPr>
              <a:lnSpc>
                <a:spcPct val="150000"/>
              </a:lnSpc>
            </a:pPr>
            <a:r>
              <a:rPr lang="tr-TR" dirty="0"/>
              <a:t>15-UYGULAMA DÖNEMİ</a:t>
            </a:r>
          </a:p>
          <a:p>
            <a:pPr>
              <a:lnSpc>
                <a:spcPct val="150000"/>
              </a:lnSpc>
            </a:pPr>
            <a:r>
              <a:rPr lang="tr-TR" dirty="0"/>
              <a:t>16-KABUL</a:t>
            </a:r>
          </a:p>
          <a:p>
            <a:pPr>
              <a:lnSpc>
                <a:spcPct val="150000"/>
              </a:lnSpc>
            </a:pPr>
            <a:r>
              <a:rPr lang="tr-TR" dirty="0"/>
              <a:t>17-İZLEME DÖNEMİ</a:t>
            </a:r>
          </a:p>
          <a:p>
            <a:pPr>
              <a:lnSpc>
                <a:spcPct val="150000"/>
              </a:lnSpc>
            </a:pPr>
            <a:r>
              <a:rPr lang="tr-TR" dirty="0"/>
              <a:t>18-GARANTİ  </a:t>
            </a:r>
          </a:p>
          <a:p>
            <a:pPr>
              <a:lnSpc>
                <a:spcPct val="150000"/>
              </a:lnSpc>
            </a:pPr>
            <a:r>
              <a:rPr lang="tr-TR" dirty="0"/>
              <a:t>19-ARIZA VE ACİL DURUMLAR</a:t>
            </a:r>
          </a:p>
          <a:p>
            <a:pPr>
              <a:lnSpc>
                <a:spcPct val="150000"/>
              </a:lnSpc>
            </a:pPr>
            <a:r>
              <a:rPr lang="tr-TR" dirty="0"/>
              <a:t>20-ALT YÜKLENİCİLER, İŞ SAĞLIĞI VE GÜVENLİĞİ </a:t>
            </a:r>
          </a:p>
          <a:p>
            <a:pPr>
              <a:lnSpc>
                <a:spcPct val="150000"/>
              </a:lnSpc>
            </a:pPr>
            <a:r>
              <a:rPr lang="tr-TR" dirty="0"/>
              <a:t>21-SÖZLEŞMEYE AYKIRILIK</a:t>
            </a:r>
          </a:p>
          <a:p>
            <a:pPr>
              <a:lnSpc>
                <a:spcPct val="150000"/>
              </a:lnSpc>
            </a:pPr>
            <a:r>
              <a:rPr lang="tr-TR" dirty="0"/>
              <a:t>22-SÖZLEŞMENİN FESHEDİLMESİNİN SONUÇLARI</a:t>
            </a:r>
          </a:p>
          <a:p>
            <a:pPr>
              <a:lnSpc>
                <a:spcPct val="150000"/>
              </a:lnSpc>
            </a:pPr>
            <a:r>
              <a:rPr lang="tr-TR" dirty="0"/>
              <a:t>23-FİKRİ HAKLAR</a:t>
            </a:r>
          </a:p>
          <a:p>
            <a:pPr>
              <a:lnSpc>
                <a:spcPct val="150000"/>
              </a:lnSpc>
            </a:pPr>
            <a:r>
              <a:rPr lang="tr-TR" dirty="0"/>
              <a:t>24-SİGORTA</a:t>
            </a:r>
          </a:p>
          <a:p>
            <a:pPr>
              <a:lnSpc>
                <a:spcPct val="150000"/>
              </a:lnSpc>
            </a:pPr>
            <a:r>
              <a:rPr lang="tr-TR" dirty="0"/>
              <a:t>25-UYUŞMAZLIKLARIN ÇÖZÜMÜ</a:t>
            </a:r>
          </a:p>
          <a:p>
            <a:pPr>
              <a:lnSpc>
                <a:spcPct val="150000"/>
              </a:lnSpc>
            </a:pPr>
            <a:r>
              <a:rPr lang="tr-TR" dirty="0"/>
              <a:t>26-GİZLİLİK </a:t>
            </a:r>
          </a:p>
          <a:p>
            <a:pPr>
              <a:lnSpc>
                <a:spcPct val="150000"/>
              </a:lnSpc>
            </a:pPr>
            <a:r>
              <a:rPr lang="tr-TR" dirty="0"/>
              <a:t>27-ZARARLAR, TAZMİNAT VE İBRALAR</a:t>
            </a:r>
          </a:p>
        </p:txBody>
      </p:sp>
    </p:spTree>
    <p:extLst>
      <p:ext uri="{BB962C8B-B14F-4D97-AF65-F5344CB8AC3E}">
        <p14:creationId xmlns:p14="http://schemas.microsoft.com/office/powerpoint/2010/main" val="8777910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459F4A91-2F60-4121-916F-62745793211E}"/>
              </a:ext>
            </a:extLst>
          </p:cNvPr>
          <p:cNvSpPr>
            <a:spLocks noGrp="1"/>
          </p:cNvSpPr>
          <p:nvPr>
            <p:ph type="sldNum" sz="quarter" idx="12"/>
          </p:nvPr>
        </p:nvSpPr>
        <p:spPr/>
        <p:txBody>
          <a:bodyPr/>
          <a:lstStyle/>
          <a:p>
            <a:fld id="{3A7292B7-BF71-405C-BD52-DF1A7F60FE28}" type="slidenum">
              <a:rPr lang="en-US" smtClean="0"/>
              <a:t>17</a:t>
            </a:fld>
            <a:endParaRPr lang="en-US"/>
          </a:p>
        </p:txBody>
      </p:sp>
      <p:sp>
        <p:nvSpPr>
          <p:cNvPr id="5" name="Metin kutusu 4">
            <a:extLst>
              <a:ext uri="{FF2B5EF4-FFF2-40B4-BE49-F238E27FC236}">
                <a16:creationId xmlns:a16="http://schemas.microsoft.com/office/drawing/2014/main" id="{8C4941B9-36BD-4970-BF15-2E3001BE5F1E}"/>
              </a:ext>
            </a:extLst>
          </p:cNvPr>
          <p:cNvSpPr txBox="1"/>
          <p:nvPr/>
        </p:nvSpPr>
        <p:spPr>
          <a:xfrm>
            <a:off x="3233684" y="2940030"/>
            <a:ext cx="5724644" cy="3416320"/>
          </a:xfrm>
          <a:prstGeom prst="rect">
            <a:avLst/>
          </a:prstGeom>
          <a:noFill/>
        </p:spPr>
        <p:txBody>
          <a:bodyPr wrap="none" rtlCol="0">
            <a:spAutoFit/>
          </a:bodyPr>
          <a:lstStyle/>
          <a:p>
            <a:pPr algn="ctr"/>
            <a:r>
              <a:rPr lang="tr-TR" sz="3600" dirty="0">
                <a:latin typeface="Times New Roman" panose="02020603050405020304" pitchFamily="18" charset="0"/>
                <a:cs typeface="Times New Roman" panose="02020603050405020304" pitchFamily="18" charset="0"/>
              </a:rPr>
              <a:t>Sabrınız için teşekkür ederim.</a:t>
            </a:r>
          </a:p>
          <a:p>
            <a:pPr algn="ctr"/>
            <a:endParaRPr lang="tr-TR" sz="3600" dirty="0">
              <a:latin typeface="Times New Roman" panose="02020603050405020304" pitchFamily="18" charset="0"/>
              <a:cs typeface="Times New Roman" panose="02020603050405020304" pitchFamily="18" charset="0"/>
            </a:endParaRPr>
          </a:p>
          <a:p>
            <a:pPr algn="ctr"/>
            <a:endParaRPr lang="tr-TR" sz="3600" dirty="0">
              <a:latin typeface="Times New Roman" panose="02020603050405020304" pitchFamily="18" charset="0"/>
              <a:cs typeface="Times New Roman" panose="02020603050405020304" pitchFamily="18" charset="0"/>
            </a:endParaRPr>
          </a:p>
          <a:p>
            <a:pPr algn="ctr"/>
            <a:endParaRPr lang="tr-TR" sz="3600" dirty="0">
              <a:latin typeface="Times New Roman" panose="02020603050405020304" pitchFamily="18" charset="0"/>
              <a:cs typeface="Times New Roman" panose="02020603050405020304" pitchFamily="18" charset="0"/>
            </a:endParaRPr>
          </a:p>
          <a:p>
            <a:pPr algn="ctr"/>
            <a:endParaRPr lang="tr-TR" sz="3600" dirty="0">
              <a:latin typeface="Times New Roman" panose="02020603050405020304" pitchFamily="18" charset="0"/>
              <a:cs typeface="Times New Roman" panose="02020603050405020304" pitchFamily="18" charset="0"/>
            </a:endParaRPr>
          </a:p>
          <a:p>
            <a:pPr algn="ctr"/>
            <a:r>
              <a:rPr lang="tr-TR" dirty="0">
                <a:latin typeface="Times New Roman" panose="02020603050405020304" pitchFamily="18" charset="0"/>
                <a:cs typeface="Times New Roman" panose="02020603050405020304" pitchFamily="18" charset="0"/>
              </a:rPr>
              <a:t>Oğuz Kürşat KABAKÇI</a:t>
            </a:r>
          </a:p>
          <a:p>
            <a:pPr algn="ctr"/>
            <a:r>
              <a:rPr lang="tr-TR" dirty="0">
                <a:latin typeface="Times New Roman" panose="02020603050405020304" pitchFamily="18" charset="0"/>
                <a:cs typeface="Times New Roman" panose="02020603050405020304" pitchFamily="18" charset="0"/>
              </a:rPr>
              <a:t>okabakci@enerji.gov.tr</a:t>
            </a:r>
            <a:r>
              <a:rPr lang="tr-TR" sz="105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268755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D8C0761-E620-419B-8724-31887DEEC4EB}"/>
              </a:ext>
            </a:extLst>
          </p:cNvPr>
          <p:cNvSpPr>
            <a:spLocks noGrp="1"/>
          </p:cNvSpPr>
          <p:nvPr>
            <p:ph type="sldNum" sz="quarter" idx="12"/>
          </p:nvPr>
        </p:nvSpPr>
        <p:spPr/>
        <p:txBody>
          <a:bodyPr/>
          <a:lstStyle/>
          <a:p>
            <a:pPr>
              <a:defRPr/>
            </a:pPr>
            <a:fld id="{FC73013C-7C07-4BE9-976D-1B6D9A7C0312}" type="slidenum">
              <a:rPr lang="en-US" smtClean="0"/>
              <a:pPr>
                <a:defRPr/>
              </a:pPr>
              <a:t>2</a:t>
            </a:fld>
            <a:endParaRPr lang="en-US"/>
          </a:p>
        </p:txBody>
      </p:sp>
      <p:grpSp>
        <p:nvGrpSpPr>
          <p:cNvPr id="5123" name="Grup 7">
            <a:extLst>
              <a:ext uri="{FF2B5EF4-FFF2-40B4-BE49-F238E27FC236}">
                <a16:creationId xmlns:a16="http://schemas.microsoft.com/office/drawing/2014/main" id="{293563CD-1B71-4BF4-9BE6-56A0FFE95EC2}"/>
              </a:ext>
            </a:extLst>
          </p:cNvPr>
          <p:cNvGrpSpPr>
            <a:grpSpLocks/>
          </p:cNvGrpSpPr>
          <p:nvPr/>
        </p:nvGrpSpPr>
        <p:grpSpPr bwMode="auto">
          <a:xfrm>
            <a:off x="331788" y="1358900"/>
            <a:ext cx="10850562" cy="5233988"/>
            <a:chOff x="360647" y="1155700"/>
            <a:chExt cx="5960388" cy="5627617"/>
          </a:xfrm>
        </p:grpSpPr>
        <p:grpSp>
          <p:nvGrpSpPr>
            <p:cNvPr id="5126" name="Grup 8">
              <a:extLst>
                <a:ext uri="{FF2B5EF4-FFF2-40B4-BE49-F238E27FC236}">
                  <a16:creationId xmlns:a16="http://schemas.microsoft.com/office/drawing/2014/main" id="{1273F8C0-4EC5-4A63-AB4C-D789C4C9F3F9}"/>
                </a:ext>
              </a:extLst>
            </p:cNvPr>
            <p:cNvGrpSpPr>
              <a:grpSpLocks/>
            </p:cNvGrpSpPr>
            <p:nvPr/>
          </p:nvGrpSpPr>
          <p:grpSpPr bwMode="auto">
            <a:xfrm>
              <a:off x="360647" y="1155700"/>
              <a:ext cx="5960388" cy="5627617"/>
              <a:chOff x="286505" y="1166574"/>
              <a:chExt cx="5960388" cy="5627617"/>
            </a:xfrm>
          </p:grpSpPr>
          <p:sp>
            <p:nvSpPr>
              <p:cNvPr id="9" name="Serbest Form 49">
                <a:extLst>
                  <a:ext uri="{FF2B5EF4-FFF2-40B4-BE49-F238E27FC236}">
                    <a16:creationId xmlns:a16="http://schemas.microsoft.com/office/drawing/2014/main" id="{421CA16E-BA0B-44F6-B0C7-FEED1BF3D80B}"/>
                  </a:ext>
                </a:extLst>
              </p:cNvPr>
              <p:cNvSpPr/>
              <p:nvPr/>
            </p:nvSpPr>
            <p:spPr>
              <a:xfrm>
                <a:off x="4015345" y="2322139"/>
                <a:ext cx="1439737" cy="1597649"/>
              </a:xfrm>
              <a:custGeom>
                <a:avLst/>
                <a:gdLst>
                  <a:gd name="connsiteX0" fmla="*/ 0 w 1439186"/>
                  <a:gd name="connsiteY0" fmla="*/ 294198 h 1598212"/>
                  <a:gd name="connsiteX1" fmla="*/ 0 w 1439186"/>
                  <a:gd name="connsiteY1" fmla="*/ 1598212 h 1598212"/>
                  <a:gd name="connsiteX2" fmla="*/ 1439186 w 1439186"/>
                  <a:gd name="connsiteY2" fmla="*/ 1383527 h 1598212"/>
                  <a:gd name="connsiteX3" fmla="*/ 1439186 w 1439186"/>
                  <a:gd name="connsiteY3" fmla="*/ 0 h 1598212"/>
                  <a:gd name="connsiteX4" fmla="*/ 0 w 1439186"/>
                  <a:gd name="connsiteY4" fmla="*/ 294198 h 1598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9186" h="1598212">
                    <a:moveTo>
                      <a:pt x="0" y="294198"/>
                    </a:moveTo>
                    <a:lnTo>
                      <a:pt x="0" y="1598212"/>
                    </a:lnTo>
                    <a:lnTo>
                      <a:pt x="1439186" y="1383527"/>
                    </a:lnTo>
                    <a:lnTo>
                      <a:pt x="1439186" y="0"/>
                    </a:lnTo>
                    <a:lnTo>
                      <a:pt x="0" y="294198"/>
                    </a:lnTo>
                    <a:close/>
                  </a:path>
                </a:pathLst>
              </a:custGeom>
              <a:gradFill>
                <a:gsLst>
                  <a:gs pos="0">
                    <a:schemeClr val="accent1">
                      <a:lumMod val="75000"/>
                      <a:alpha val="4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a:solidFill>
                    <a:srgbClr val="314672"/>
                  </a:solidFill>
                  <a:latin typeface="Arial"/>
                </a:endParaRPr>
              </a:p>
            </p:txBody>
          </p:sp>
          <p:sp>
            <p:nvSpPr>
              <p:cNvPr id="10" name="Serbest Form 50">
                <a:extLst>
                  <a:ext uri="{FF2B5EF4-FFF2-40B4-BE49-F238E27FC236}">
                    <a16:creationId xmlns:a16="http://schemas.microsoft.com/office/drawing/2014/main" id="{CB22938C-B29C-47BB-B690-320C583A180E}"/>
                  </a:ext>
                </a:extLst>
              </p:cNvPr>
              <p:cNvSpPr/>
              <p:nvPr/>
            </p:nvSpPr>
            <p:spPr>
              <a:xfrm>
                <a:off x="1971923" y="2608027"/>
                <a:ext cx="2003729" cy="1609657"/>
              </a:xfrm>
              <a:custGeom>
                <a:avLst/>
                <a:gdLst>
                  <a:gd name="connsiteX0" fmla="*/ 0 w 2003729"/>
                  <a:gd name="connsiteY0" fmla="*/ 1598212 h 1598212"/>
                  <a:gd name="connsiteX1" fmla="*/ 23854 w 2003729"/>
                  <a:gd name="connsiteY1" fmla="*/ 373711 h 1598212"/>
                  <a:gd name="connsiteX2" fmla="*/ 2003729 w 2003729"/>
                  <a:gd name="connsiteY2" fmla="*/ 0 h 1598212"/>
                  <a:gd name="connsiteX3" fmla="*/ 1995778 w 2003729"/>
                  <a:gd name="connsiteY3" fmla="*/ 1319917 h 1598212"/>
                  <a:gd name="connsiteX4" fmla="*/ 0 w 2003729"/>
                  <a:gd name="connsiteY4" fmla="*/ 1598212 h 1598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03729" h="1598212">
                    <a:moveTo>
                      <a:pt x="0" y="1598212"/>
                    </a:moveTo>
                    <a:lnTo>
                      <a:pt x="23854" y="373711"/>
                    </a:lnTo>
                    <a:lnTo>
                      <a:pt x="2003729" y="0"/>
                    </a:lnTo>
                    <a:cubicBezTo>
                      <a:pt x="2001079" y="439972"/>
                      <a:pt x="1998428" y="879945"/>
                      <a:pt x="1995778" y="1319917"/>
                    </a:cubicBezTo>
                    <a:lnTo>
                      <a:pt x="0" y="1598212"/>
                    </a:lnTo>
                    <a:close/>
                  </a:path>
                </a:pathLst>
              </a:custGeom>
              <a:gradFill>
                <a:gsLst>
                  <a:gs pos="0">
                    <a:srgbClr val="FFC000">
                      <a:alpha val="28000"/>
                    </a:srgb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a:solidFill>
                    <a:srgbClr val="314672"/>
                  </a:solidFill>
                  <a:latin typeface="Arial"/>
                </a:endParaRPr>
              </a:p>
            </p:txBody>
          </p:sp>
          <p:cxnSp>
            <p:nvCxnSpPr>
              <p:cNvPr id="11" name="Düz Ok Bağlayıcısı 13">
                <a:extLst>
                  <a:ext uri="{FF2B5EF4-FFF2-40B4-BE49-F238E27FC236}">
                    <a16:creationId xmlns:a16="http://schemas.microsoft.com/office/drawing/2014/main" id="{786E61D9-C81F-41E0-AE19-21031234315B}"/>
                  </a:ext>
                </a:extLst>
              </p:cNvPr>
              <p:cNvCxnSpPr/>
              <p:nvPr/>
            </p:nvCxnSpPr>
            <p:spPr>
              <a:xfrm flipV="1">
                <a:off x="588231" y="1750330"/>
                <a:ext cx="0" cy="3971934"/>
              </a:xfrm>
              <a:prstGeom prst="straightConnector1">
                <a:avLst/>
              </a:prstGeom>
              <a:ln w="25400">
                <a:tailEnd type="triangle"/>
              </a:ln>
            </p:spPr>
            <p:style>
              <a:lnRef idx="3">
                <a:schemeClr val="dk1"/>
              </a:lnRef>
              <a:fillRef idx="0">
                <a:schemeClr val="dk1"/>
              </a:fillRef>
              <a:effectRef idx="2">
                <a:schemeClr val="dk1"/>
              </a:effectRef>
              <a:fontRef idx="minor">
                <a:schemeClr val="tx1"/>
              </a:fontRef>
            </p:style>
          </p:cxnSp>
          <p:cxnSp>
            <p:nvCxnSpPr>
              <p:cNvPr id="12" name="Düz Ok Bağlayıcısı 14">
                <a:extLst>
                  <a:ext uri="{FF2B5EF4-FFF2-40B4-BE49-F238E27FC236}">
                    <a16:creationId xmlns:a16="http://schemas.microsoft.com/office/drawing/2014/main" id="{526A2B4C-A827-4C3D-9E8E-1E7A59DB7917}"/>
                  </a:ext>
                </a:extLst>
              </p:cNvPr>
              <p:cNvCxnSpPr/>
              <p:nvPr/>
            </p:nvCxnSpPr>
            <p:spPr>
              <a:xfrm>
                <a:off x="588231" y="5722264"/>
                <a:ext cx="5472918" cy="0"/>
              </a:xfrm>
              <a:prstGeom prst="straightConnector1">
                <a:avLst/>
              </a:prstGeom>
              <a:ln w="25400">
                <a:tailEnd type="triangle"/>
              </a:ln>
            </p:spPr>
            <p:style>
              <a:lnRef idx="3">
                <a:schemeClr val="dk1"/>
              </a:lnRef>
              <a:fillRef idx="0">
                <a:schemeClr val="dk1"/>
              </a:fillRef>
              <a:effectRef idx="2">
                <a:schemeClr val="dk1"/>
              </a:effectRef>
              <a:fontRef idx="minor">
                <a:schemeClr val="tx1"/>
              </a:fontRef>
            </p:style>
          </p:cxnSp>
          <p:cxnSp>
            <p:nvCxnSpPr>
              <p:cNvPr id="13" name="Düz Bağlayıcı 15">
                <a:extLst>
                  <a:ext uri="{FF2B5EF4-FFF2-40B4-BE49-F238E27FC236}">
                    <a16:creationId xmlns:a16="http://schemas.microsoft.com/office/drawing/2014/main" id="{291242E0-066D-4458-9CA2-03E0237A0DA9}"/>
                  </a:ext>
                </a:extLst>
              </p:cNvPr>
              <p:cNvCxnSpPr/>
              <p:nvPr/>
            </p:nvCxnSpPr>
            <p:spPr>
              <a:xfrm flipV="1">
                <a:off x="588231" y="2977585"/>
                <a:ext cx="1393519" cy="264567"/>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Düz Bağlayıcı 16">
                <a:extLst>
                  <a:ext uri="{FF2B5EF4-FFF2-40B4-BE49-F238E27FC236}">
                    <a16:creationId xmlns:a16="http://schemas.microsoft.com/office/drawing/2014/main" id="{8EA45EFD-FBCF-49C3-A3CE-5753552B48CF}"/>
                  </a:ext>
                </a:extLst>
              </p:cNvPr>
              <p:cNvCxnSpPr/>
              <p:nvPr/>
            </p:nvCxnSpPr>
            <p:spPr>
              <a:xfrm flipV="1">
                <a:off x="1981749" y="2299949"/>
                <a:ext cx="3496877" cy="677636"/>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15" name="Düz Bağlayıcı 17">
                <a:extLst>
                  <a:ext uri="{FF2B5EF4-FFF2-40B4-BE49-F238E27FC236}">
                    <a16:creationId xmlns:a16="http://schemas.microsoft.com/office/drawing/2014/main" id="{057C2228-EFAB-4CFE-8A1D-5734278D0926}"/>
                  </a:ext>
                </a:extLst>
              </p:cNvPr>
              <p:cNvCxnSpPr/>
              <p:nvPr/>
            </p:nvCxnSpPr>
            <p:spPr>
              <a:xfrm>
                <a:off x="1981749" y="2977585"/>
                <a:ext cx="0" cy="2744679"/>
              </a:xfrm>
              <a:prstGeom prst="line">
                <a:avLst/>
              </a:prstGeom>
              <a:ln w="19050">
                <a:solidFill>
                  <a:srgbClr val="0070C0"/>
                </a:solidFill>
                <a:prstDash val="sysDash"/>
              </a:ln>
            </p:spPr>
            <p:style>
              <a:lnRef idx="1">
                <a:schemeClr val="accent1"/>
              </a:lnRef>
              <a:fillRef idx="0">
                <a:schemeClr val="accent1"/>
              </a:fillRef>
              <a:effectRef idx="0">
                <a:schemeClr val="accent1"/>
              </a:effectRef>
              <a:fontRef idx="minor">
                <a:schemeClr val="tx1"/>
              </a:fontRef>
            </p:style>
          </p:cxnSp>
          <p:cxnSp>
            <p:nvCxnSpPr>
              <p:cNvPr id="16" name="Düz Bağlayıcı 18">
                <a:extLst>
                  <a:ext uri="{FF2B5EF4-FFF2-40B4-BE49-F238E27FC236}">
                    <a16:creationId xmlns:a16="http://schemas.microsoft.com/office/drawing/2014/main" id="{DD9B7B5E-956E-4003-93D9-CFF71FE6345C}"/>
                  </a:ext>
                </a:extLst>
              </p:cNvPr>
              <p:cNvCxnSpPr/>
              <p:nvPr/>
            </p:nvCxnSpPr>
            <p:spPr>
              <a:xfrm>
                <a:off x="3990928" y="2617431"/>
                <a:ext cx="0" cy="3104834"/>
              </a:xfrm>
              <a:prstGeom prst="line">
                <a:avLst/>
              </a:prstGeom>
              <a:ln w="19050">
                <a:solidFill>
                  <a:srgbClr val="0070C0"/>
                </a:solidFill>
                <a:prstDash val="sysDash"/>
              </a:ln>
            </p:spPr>
            <p:style>
              <a:lnRef idx="1">
                <a:schemeClr val="accent1"/>
              </a:lnRef>
              <a:fillRef idx="0">
                <a:schemeClr val="accent1"/>
              </a:fillRef>
              <a:effectRef idx="0">
                <a:schemeClr val="accent1"/>
              </a:effectRef>
              <a:fontRef idx="minor">
                <a:schemeClr val="tx1"/>
              </a:fontRef>
            </p:style>
          </p:cxnSp>
          <p:cxnSp>
            <p:nvCxnSpPr>
              <p:cNvPr id="17" name="Düz Bağlayıcı 19">
                <a:extLst>
                  <a:ext uri="{FF2B5EF4-FFF2-40B4-BE49-F238E27FC236}">
                    <a16:creationId xmlns:a16="http://schemas.microsoft.com/office/drawing/2014/main" id="{5F2EFE23-0B92-493C-B07D-84B397FCB65D}"/>
                  </a:ext>
                </a:extLst>
              </p:cNvPr>
              <p:cNvCxnSpPr/>
              <p:nvPr/>
            </p:nvCxnSpPr>
            <p:spPr>
              <a:xfrm flipV="1">
                <a:off x="1981749" y="3726909"/>
                <a:ext cx="3496877" cy="498412"/>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5140" name="Metin kutusu 20">
                <a:extLst>
                  <a:ext uri="{FF2B5EF4-FFF2-40B4-BE49-F238E27FC236}">
                    <a16:creationId xmlns:a16="http://schemas.microsoft.com/office/drawing/2014/main" id="{AEF2795B-C3F4-4CCC-A4F0-B4D2277DE202}"/>
                  </a:ext>
                </a:extLst>
              </p:cNvPr>
              <p:cNvSpPr txBox="1">
                <a:spLocks noChangeArrowheads="1"/>
              </p:cNvSpPr>
              <p:nvPr/>
            </p:nvSpPr>
            <p:spPr bwMode="auto">
              <a:xfrm rot="-338660">
                <a:off x="788011" y="3148685"/>
                <a:ext cx="1061279" cy="463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tr-TR" altLang="tr-TR" sz="1100">
                    <a:solidFill>
                      <a:srgbClr val="FF0000"/>
                    </a:solidFill>
                    <a:latin typeface="Arial" panose="020B0604020202020204" pitchFamily="34" charset="0"/>
                  </a:rPr>
                  <a:t>Kurumun Sözleşme Öncesi </a:t>
                </a:r>
              </a:p>
              <a:p>
                <a:pPr algn="ctr" eaLnBrk="1" hangingPunct="1">
                  <a:lnSpc>
                    <a:spcPct val="100000"/>
                  </a:lnSpc>
                  <a:spcBef>
                    <a:spcPct val="0"/>
                  </a:spcBef>
                  <a:buFontTx/>
                  <a:buNone/>
                </a:pPr>
                <a:r>
                  <a:rPr lang="tr-TR" altLang="tr-TR" sz="1100">
                    <a:solidFill>
                      <a:srgbClr val="FF0000"/>
                    </a:solidFill>
                    <a:latin typeface="Arial" panose="020B0604020202020204" pitchFamily="34" charset="0"/>
                  </a:rPr>
                  <a:t>Enerji ve İşletme Maliyetleri</a:t>
                </a:r>
              </a:p>
            </p:txBody>
          </p:sp>
          <p:sp>
            <p:nvSpPr>
              <p:cNvPr id="6163" name="Metin kutusu 21">
                <a:extLst>
                  <a:ext uri="{FF2B5EF4-FFF2-40B4-BE49-F238E27FC236}">
                    <a16:creationId xmlns:a16="http://schemas.microsoft.com/office/drawing/2014/main" id="{9684414C-5393-4087-A893-84816C50FACC}"/>
                  </a:ext>
                </a:extLst>
              </p:cNvPr>
              <p:cNvSpPr txBox="1">
                <a:spLocks noChangeArrowheads="1"/>
              </p:cNvSpPr>
              <p:nvPr/>
            </p:nvSpPr>
            <p:spPr bwMode="auto">
              <a:xfrm rot="21385242">
                <a:off x="3508690" y="4042684"/>
                <a:ext cx="974068" cy="430136"/>
              </a:xfrm>
              <a:prstGeom prst="rect">
                <a:avLst/>
              </a:prstGeom>
              <a:solidFill>
                <a:schemeClr val="accent1">
                  <a:lumMod val="40000"/>
                  <a:lumOff val="6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defRPr/>
                </a:pPr>
                <a:r>
                  <a:rPr lang="tr-TR" altLang="tr-TR" sz="1000" dirty="0">
                    <a:solidFill>
                      <a:srgbClr val="00B050"/>
                    </a:solidFill>
                    <a:latin typeface="Arial" panose="020B0604020202020204" pitchFamily="34" charset="0"/>
                  </a:rPr>
                  <a:t>Kurumun Sözleşme Sonrası</a:t>
                </a:r>
              </a:p>
              <a:p>
                <a:pPr algn="ctr" eaLnBrk="1" hangingPunct="1">
                  <a:lnSpc>
                    <a:spcPct val="100000"/>
                  </a:lnSpc>
                  <a:spcBef>
                    <a:spcPct val="0"/>
                  </a:spcBef>
                  <a:buFontTx/>
                  <a:buNone/>
                  <a:defRPr/>
                </a:pPr>
                <a:r>
                  <a:rPr lang="tr-TR" altLang="tr-TR" sz="1000" dirty="0">
                    <a:solidFill>
                      <a:srgbClr val="00B050"/>
                    </a:solidFill>
                    <a:latin typeface="Arial" panose="020B0604020202020204" pitchFamily="34" charset="0"/>
                  </a:rPr>
                  <a:t>Enerji ve İşletme Maliyetleri</a:t>
                </a:r>
              </a:p>
            </p:txBody>
          </p:sp>
          <p:sp>
            <p:nvSpPr>
              <p:cNvPr id="5142" name="Metin kutusu 22">
                <a:extLst>
                  <a:ext uri="{FF2B5EF4-FFF2-40B4-BE49-F238E27FC236}">
                    <a16:creationId xmlns:a16="http://schemas.microsoft.com/office/drawing/2014/main" id="{93D2B5E6-8F96-4CEC-874F-080FC93DF323}"/>
                  </a:ext>
                </a:extLst>
              </p:cNvPr>
              <p:cNvSpPr txBox="1">
                <a:spLocks noChangeArrowheads="1"/>
              </p:cNvSpPr>
              <p:nvPr/>
            </p:nvSpPr>
            <p:spPr bwMode="auto">
              <a:xfrm>
                <a:off x="2519758" y="5747926"/>
                <a:ext cx="908058" cy="281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tr-TR" altLang="tr-TR" sz="1100">
                    <a:solidFill>
                      <a:srgbClr val="000000"/>
                    </a:solidFill>
                    <a:latin typeface="Arial" panose="020B0604020202020204" pitchFamily="34" charset="0"/>
                  </a:rPr>
                  <a:t>EPS Sözleşme Dönemi</a:t>
                </a:r>
              </a:p>
            </p:txBody>
          </p:sp>
          <p:sp>
            <p:nvSpPr>
              <p:cNvPr id="5143" name="Metin kutusu 23">
                <a:extLst>
                  <a:ext uri="{FF2B5EF4-FFF2-40B4-BE49-F238E27FC236}">
                    <a16:creationId xmlns:a16="http://schemas.microsoft.com/office/drawing/2014/main" id="{B3CB9D49-9671-4F0F-97CE-2A6B53EE9A2D}"/>
                  </a:ext>
                </a:extLst>
              </p:cNvPr>
              <p:cNvSpPr txBox="1">
                <a:spLocks noChangeArrowheads="1"/>
              </p:cNvSpPr>
              <p:nvPr/>
            </p:nvSpPr>
            <p:spPr bwMode="auto">
              <a:xfrm rot="-5400000">
                <a:off x="1495635" y="6058248"/>
                <a:ext cx="925856" cy="236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tr-TR" altLang="tr-TR" sz="1100">
                    <a:solidFill>
                      <a:srgbClr val="000000"/>
                    </a:solidFill>
                    <a:latin typeface="Arial" panose="020B0604020202020204" pitchFamily="34" charset="0"/>
                  </a:rPr>
                  <a:t>Uygulama Başlangıcı</a:t>
                </a:r>
              </a:p>
            </p:txBody>
          </p:sp>
          <p:sp>
            <p:nvSpPr>
              <p:cNvPr id="5144" name="Metin kutusu 24">
                <a:extLst>
                  <a:ext uri="{FF2B5EF4-FFF2-40B4-BE49-F238E27FC236}">
                    <a16:creationId xmlns:a16="http://schemas.microsoft.com/office/drawing/2014/main" id="{708C0910-104C-4731-A017-00E02EDFC8C1}"/>
                  </a:ext>
                </a:extLst>
              </p:cNvPr>
              <p:cNvSpPr txBox="1">
                <a:spLocks noChangeArrowheads="1"/>
              </p:cNvSpPr>
              <p:nvPr/>
            </p:nvSpPr>
            <p:spPr bwMode="auto">
              <a:xfrm rot="-5400000">
                <a:off x="3444097" y="6130925"/>
                <a:ext cx="1089830" cy="236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tr-TR" altLang="tr-TR" sz="1100">
                    <a:solidFill>
                      <a:srgbClr val="000000"/>
                    </a:solidFill>
                    <a:latin typeface="Arial" panose="020B0604020202020204" pitchFamily="34" charset="0"/>
                  </a:rPr>
                  <a:t>Sözleşme Sonu</a:t>
                </a:r>
              </a:p>
            </p:txBody>
          </p:sp>
          <p:sp>
            <p:nvSpPr>
              <p:cNvPr id="5145" name="Metin kutusu 25">
                <a:extLst>
                  <a:ext uri="{FF2B5EF4-FFF2-40B4-BE49-F238E27FC236}">
                    <a16:creationId xmlns:a16="http://schemas.microsoft.com/office/drawing/2014/main" id="{6701C31B-1F54-4CA9-9DAF-AB4EC2D1E8F7}"/>
                  </a:ext>
                </a:extLst>
              </p:cNvPr>
              <p:cNvSpPr txBox="1">
                <a:spLocks noChangeArrowheads="1"/>
              </p:cNvSpPr>
              <p:nvPr/>
            </p:nvSpPr>
            <p:spPr bwMode="auto">
              <a:xfrm>
                <a:off x="5320036" y="5788470"/>
                <a:ext cx="92685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tr-TR" altLang="tr-TR" sz="1000" b="1">
                    <a:solidFill>
                      <a:srgbClr val="000000"/>
                    </a:solidFill>
                    <a:latin typeface="Arial" panose="020B0604020202020204" pitchFamily="34" charset="0"/>
                  </a:rPr>
                  <a:t>ZAMAN (Yıl)</a:t>
                </a:r>
              </a:p>
            </p:txBody>
          </p:sp>
          <p:sp>
            <p:nvSpPr>
              <p:cNvPr id="5146" name="Metin kutusu 26">
                <a:extLst>
                  <a:ext uri="{FF2B5EF4-FFF2-40B4-BE49-F238E27FC236}">
                    <a16:creationId xmlns:a16="http://schemas.microsoft.com/office/drawing/2014/main" id="{F1ACEB13-D01A-4116-9E1E-DD62EB265359}"/>
                  </a:ext>
                </a:extLst>
              </p:cNvPr>
              <p:cNvSpPr txBox="1">
                <a:spLocks noChangeArrowheads="1"/>
              </p:cNvSpPr>
              <p:nvPr/>
            </p:nvSpPr>
            <p:spPr bwMode="auto">
              <a:xfrm rot="-5400000">
                <a:off x="-121139" y="2176744"/>
                <a:ext cx="106150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tr-TR" altLang="tr-TR" sz="1000" b="1">
                    <a:solidFill>
                      <a:srgbClr val="000000"/>
                    </a:solidFill>
                    <a:latin typeface="Arial" panose="020B0604020202020204" pitchFamily="34" charset="0"/>
                  </a:rPr>
                  <a:t>MALİYET  (TL)</a:t>
                </a:r>
              </a:p>
            </p:txBody>
          </p:sp>
          <p:sp>
            <p:nvSpPr>
              <p:cNvPr id="5147" name="Metin kutusu 27">
                <a:extLst>
                  <a:ext uri="{FF2B5EF4-FFF2-40B4-BE49-F238E27FC236}">
                    <a16:creationId xmlns:a16="http://schemas.microsoft.com/office/drawing/2014/main" id="{4B4EE32B-AF03-4D97-95A6-B5A5285A8128}"/>
                  </a:ext>
                </a:extLst>
              </p:cNvPr>
              <p:cNvSpPr txBox="1">
                <a:spLocks noChangeArrowheads="1"/>
              </p:cNvSpPr>
              <p:nvPr/>
            </p:nvSpPr>
            <p:spPr bwMode="auto">
              <a:xfrm rot="-567258">
                <a:off x="5476000" y="2066919"/>
                <a:ext cx="591048" cy="281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tr-TR" altLang="tr-TR" sz="1100">
                    <a:solidFill>
                      <a:srgbClr val="0070C0"/>
                    </a:solidFill>
                    <a:latin typeface="Arial" panose="020B0604020202020204" pitchFamily="34" charset="0"/>
                  </a:rPr>
                  <a:t>Mevcut durum</a:t>
                </a:r>
              </a:p>
            </p:txBody>
          </p:sp>
          <p:sp>
            <p:nvSpPr>
              <p:cNvPr id="5148" name="Metin kutusu 28">
                <a:extLst>
                  <a:ext uri="{FF2B5EF4-FFF2-40B4-BE49-F238E27FC236}">
                    <a16:creationId xmlns:a16="http://schemas.microsoft.com/office/drawing/2014/main" id="{C93B10D0-84C0-4E48-891C-CCD6E1ED814B}"/>
                  </a:ext>
                </a:extLst>
              </p:cNvPr>
              <p:cNvSpPr txBox="1">
                <a:spLocks noChangeArrowheads="1"/>
              </p:cNvSpPr>
              <p:nvPr/>
            </p:nvSpPr>
            <p:spPr bwMode="auto">
              <a:xfrm rot="-272183">
                <a:off x="5498255" y="3495735"/>
                <a:ext cx="532049" cy="281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tr-TR" altLang="tr-TR" sz="1100">
                    <a:solidFill>
                      <a:srgbClr val="0070C0"/>
                    </a:solidFill>
                    <a:latin typeface="Arial" panose="020B0604020202020204" pitchFamily="34" charset="0"/>
                  </a:rPr>
                  <a:t>EPS sonrası</a:t>
                </a:r>
              </a:p>
            </p:txBody>
          </p:sp>
          <p:cxnSp>
            <p:nvCxnSpPr>
              <p:cNvPr id="27" name="Düz Ok Bağlayıcısı 29">
                <a:extLst>
                  <a:ext uri="{FF2B5EF4-FFF2-40B4-BE49-F238E27FC236}">
                    <a16:creationId xmlns:a16="http://schemas.microsoft.com/office/drawing/2014/main" id="{BD5A7736-CC08-4682-86A9-B2194B3E6789}"/>
                  </a:ext>
                </a:extLst>
              </p:cNvPr>
              <p:cNvCxnSpPr/>
              <p:nvPr/>
            </p:nvCxnSpPr>
            <p:spPr>
              <a:xfrm flipH="1">
                <a:off x="1972157" y="2197536"/>
                <a:ext cx="8720" cy="1689821"/>
              </a:xfrm>
              <a:prstGeom prst="straightConnector1">
                <a:avLst/>
              </a:prstGeom>
              <a:ln w="254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150" name="Metin kutusu 30">
                <a:extLst>
                  <a:ext uri="{FF2B5EF4-FFF2-40B4-BE49-F238E27FC236}">
                    <a16:creationId xmlns:a16="http://schemas.microsoft.com/office/drawing/2014/main" id="{7CAAF00A-861F-4D0F-86A4-09644FD42CF9}"/>
                  </a:ext>
                </a:extLst>
              </p:cNvPr>
              <p:cNvSpPr txBox="1">
                <a:spLocks noChangeArrowheads="1"/>
              </p:cNvSpPr>
              <p:nvPr/>
            </p:nvSpPr>
            <p:spPr bwMode="auto">
              <a:xfrm>
                <a:off x="1231564" y="1273491"/>
                <a:ext cx="1387205" cy="89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tr-TR" altLang="tr-TR" sz="1200">
                    <a:solidFill>
                      <a:srgbClr val="000000"/>
                    </a:solidFill>
                    <a:latin typeface="Arial" panose="020B0604020202020204" pitchFamily="34" charset="0"/>
                  </a:rPr>
                  <a:t>Sözleşmede Kabul Edilen Tasarruf Tedbirlerinin Uygulamaya Koyulmasıyla Elde Edilecek Maliyet Azaltımı</a:t>
                </a:r>
              </a:p>
            </p:txBody>
          </p:sp>
          <p:sp>
            <p:nvSpPr>
              <p:cNvPr id="5151" name="Metin kutusu 31">
                <a:extLst>
                  <a:ext uri="{FF2B5EF4-FFF2-40B4-BE49-F238E27FC236}">
                    <a16:creationId xmlns:a16="http://schemas.microsoft.com/office/drawing/2014/main" id="{87A45D87-2E09-4CB3-917E-5C91FCEBE035}"/>
                  </a:ext>
                </a:extLst>
              </p:cNvPr>
              <p:cNvSpPr txBox="1">
                <a:spLocks noChangeArrowheads="1"/>
              </p:cNvSpPr>
              <p:nvPr/>
            </p:nvSpPr>
            <p:spPr bwMode="auto">
              <a:xfrm>
                <a:off x="2595666" y="1166574"/>
                <a:ext cx="1423158" cy="89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tr-TR" altLang="tr-TR" sz="1200">
                    <a:solidFill>
                      <a:srgbClr val="000000"/>
                    </a:solidFill>
                    <a:latin typeface="Arial" panose="020B0604020202020204" pitchFamily="34" charset="0"/>
                  </a:rPr>
                  <a:t>Şirkete Ödeme, EPS Dönemi içerisinde sağlanacak tasarrufların tamamı ile veya Sözleşmede belirtilen oranda yapılır.</a:t>
                </a:r>
              </a:p>
            </p:txBody>
          </p:sp>
          <p:sp>
            <p:nvSpPr>
              <p:cNvPr id="5152" name="Metin kutusu 32">
                <a:extLst>
                  <a:ext uri="{FF2B5EF4-FFF2-40B4-BE49-F238E27FC236}">
                    <a16:creationId xmlns:a16="http://schemas.microsoft.com/office/drawing/2014/main" id="{14478AE6-C4B4-41A8-BB96-F1E6C35C76C2}"/>
                  </a:ext>
                </a:extLst>
              </p:cNvPr>
              <p:cNvSpPr txBox="1">
                <a:spLocks noChangeArrowheads="1"/>
              </p:cNvSpPr>
              <p:nvPr/>
            </p:nvSpPr>
            <p:spPr bwMode="auto">
              <a:xfrm>
                <a:off x="4027666" y="1225469"/>
                <a:ext cx="1387205" cy="426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tr-TR" altLang="tr-TR" sz="1200">
                    <a:solidFill>
                      <a:srgbClr val="000000"/>
                    </a:solidFill>
                    <a:latin typeface="Arial" panose="020B0604020202020204" pitchFamily="34" charset="0"/>
                  </a:rPr>
                  <a:t>Sözleşme sonrasında elde edilecek kazanımlar Kamu kurumunda kalır.</a:t>
                </a:r>
              </a:p>
            </p:txBody>
          </p:sp>
        </p:grpSp>
        <p:cxnSp>
          <p:nvCxnSpPr>
            <p:cNvPr id="7" name="Düz Ok Bağlayıcısı 9">
              <a:extLst>
                <a:ext uri="{FF2B5EF4-FFF2-40B4-BE49-F238E27FC236}">
                  <a16:creationId xmlns:a16="http://schemas.microsoft.com/office/drawing/2014/main" id="{DE220917-4815-41F9-A538-9BF54FDE91E0}"/>
                </a:ext>
              </a:extLst>
            </p:cNvPr>
            <p:cNvCxnSpPr>
              <a:cxnSpLocks/>
            </p:cNvCxnSpPr>
            <p:nvPr/>
          </p:nvCxnSpPr>
          <p:spPr>
            <a:xfrm flipH="1">
              <a:off x="3299419" y="2075714"/>
              <a:ext cx="16568" cy="1599355"/>
            </a:xfrm>
            <a:prstGeom prst="straightConnector1">
              <a:avLst/>
            </a:prstGeom>
            <a:ln w="254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 name="Düz Ok Bağlayıcısı 10">
              <a:extLst>
                <a:ext uri="{FF2B5EF4-FFF2-40B4-BE49-F238E27FC236}">
                  <a16:creationId xmlns:a16="http://schemas.microsoft.com/office/drawing/2014/main" id="{FE2BD6C0-DE69-4F4D-BC87-2C6DAF98A92E}"/>
                </a:ext>
              </a:extLst>
            </p:cNvPr>
            <p:cNvCxnSpPr>
              <a:cxnSpLocks/>
            </p:cNvCxnSpPr>
            <p:nvPr/>
          </p:nvCxnSpPr>
          <p:spPr>
            <a:xfrm>
              <a:off x="4679857" y="2004025"/>
              <a:ext cx="0" cy="1363805"/>
            </a:xfrm>
            <a:prstGeom prst="straightConnector1">
              <a:avLst/>
            </a:prstGeom>
            <a:ln w="254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5124" name="Metin kutusu 1">
            <a:extLst>
              <a:ext uri="{FF2B5EF4-FFF2-40B4-BE49-F238E27FC236}">
                <a16:creationId xmlns:a16="http://schemas.microsoft.com/office/drawing/2014/main" id="{4607A177-4F01-4F86-9D6B-640B8753424E}"/>
              </a:ext>
            </a:extLst>
          </p:cNvPr>
          <p:cNvSpPr txBox="1">
            <a:spLocks noChangeArrowheads="1"/>
          </p:cNvSpPr>
          <p:nvPr/>
        </p:nvSpPr>
        <p:spPr bwMode="auto">
          <a:xfrm>
            <a:off x="331788" y="520700"/>
            <a:ext cx="45243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tr-TR" altLang="tr-TR" sz="2000" b="1" dirty="0"/>
              <a:t>ENERJİ PERFORMANS SÖZLEŞMELERİ</a:t>
            </a:r>
          </a:p>
        </p:txBody>
      </p:sp>
      <p:pic>
        <p:nvPicPr>
          <p:cNvPr id="5125" name="Picture 2" descr="enerji ve tabii kaynaklar bakanlığı logo ile ilgili görsel sonucu">
            <a:extLst>
              <a:ext uri="{FF2B5EF4-FFF2-40B4-BE49-F238E27FC236}">
                <a16:creationId xmlns:a16="http://schemas.microsoft.com/office/drawing/2014/main" id="{9CDCD588-57EA-4370-A771-839B76BF06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63200" y="0"/>
            <a:ext cx="1828800" cy="144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06939650-E0D1-47BB-9B61-18BC1A431988}"/>
              </a:ext>
            </a:extLst>
          </p:cNvPr>
          <p:cNvSpPr>
            <a:spLocks noGrp="1"/>
          </p:cNvSpPr>
          <p:nvPr>
            <p:ph type="sldNum" sz="quarter" idx="12"/>
          </p:nvPr>
        </p:nvSpPr>
        <p:spPr/>
        <p:txBody>
          <a:bodyPr/>
          <a:lstStyle/>
          <a:p>
            <a:pPr>
              <a:defRPr/>
            </a:pPr>
            <a:fld id="{4CF5265E-09C2-4494-A5F0-98018D38C5C0}" type="slidenum">
              <a:rPr lang="en-US"/>
              <a:pPr>
                <a:defRPr/>
              </a:pPr>
              <a:t>3</a:t>
            </a:fld>
            <a:endParaRPr lang="en-US" dirty="0"/>
          </a:p>
        </p:txBody>
      </p:sp>
      <p:sp>
        <p:nvSpPr>
          <p:cNvPr id="5" name="Metin kutusu 4">
            <a:extLst>
              <a:ext uri="{FF2B5EF4-FFF2-40B4-BE49-F238E27FC236}">
                <a16:creationId xmlns:a16="http://schemas.microsoft.com/office/drawing/2014/main" id="{9A2D908E-9C82-409C-8225-CEB2A94460AA}"/>
              </a:ext>
            </a:extLst>
          </p:cNvPr>
          <p:cNvSpPr txBox="1"/>
          <p:nvPr/>
        </p:nvSpPr>
        <p:spPr>
          <a:xfrm>
            <a:off x="325438" y="3563938"/>
            <a:ext cx="9526587" cy="1346200"/>
          </a:xfrm>
          <a:prstGeom prst="rect">
            <a:avLst/>
          </a:prstGeom>
          <a:noFill/>
        </p:spPr>
        <p:txBody>
          <a:bodyPr>
            <a:spAutoFit/>
          </a:bodyPr>
          <a:lstStyle/>
          <a:p>
            <a:pPr algn="just" eaLnBrk="1" fontAlgn="auto" hangingPunct="1">
              <a:lnSpc>
                <a:spcPct val="150000"/>
              </a:lnSpc>
              <a:spcBef>
                <a:spcPts val="0"/>
              </a:spcBef>
              <a:spcAft>
                <a:spcPts val="0"/>
              </a:spcAft>
              <a:defRPr/>
            </a:pPr>
            <a:r>
              <a:rPr lang="tr-TR" sz="1400" b="1" dirty="0">
                <a:latin typeface="Times New Roman" panose="02020603050405020304" pitchFamily="18" charset="0"/>
                <a:cs typeface="Times New Roman" panose="02020603050405020304" pitchFamily="18" charset="0"/>
              </a:rPr>
              <a:t>Almanya</a:t>
            </a:r>
          </a:p>
          <a:p>
            <a:pPr marL="285750" indent="-285750" algn="just" eaLnBrk="1" fontAlgn="auto" hangingPunct="1">
              <a:lnSpc>
                <a:spcPct val="150000"/>
              </a:lnSpc>
              <a:spcBef>
                <a:spcPts val="0"/>
              </a:spcBef>
              <a:spcAft>
                <a:spcPts val="0"/>
              </a:spcAft>
              <a:buFont typeface="Arial" panose="020B0604020202020204" pitchFamily="34" charset="0"/>
              <a:buChar char="•"/>
              <a:defRPr/>
            </a:pPr>
            <a:r>
              <a:rPr lang="tr-TR" sz="1400" dirty="0">
                <a:latin typeface="Times New Roman" panose="02020603050405020304" pitchFamily="18" charset="0"/>
                <a:cs typeface="Times New Roman" panose="02020603050405020304" pitchFamily="18" charset="0"/>
              </a:rPr>
              <a:t>500’den fazla ESCO var. Enerji performans sözleşmelerinin % 75’i kamu sektörü tarafından uygulanmaktadır. </a:t>
            </a:r>
          </a:p>
          <a:p>
            <a:pPr marL="285750" indent="-285750" algn="just" eaLnBrk="1" fontAlgn="auto" hangingPunct="1">
              <a:lnSpc>
                <a:spcPct val="150000"/>
              </a:lnSpc>
              <a:spcBef>
                <a:spcPts val="0"/>
              </a:spcBef>
              <a:spcAft>
                <a:spcPts val="0"/>
              </a:spcAft>
              <a:buFont typeface="Arial" panose="020B0604020202020204" pitchFamily="34" charset="0"/>
              <a:buChar char="•"/>
              <a:defRPr/>
            </a:pPr>
            <a:r>
              <a:rPr lang="tr-TR" sz="1400" dirty="0">
                <a:latin typeface="Times New Roman" panose="02020603050405020304" pitchFamily="18" charset="0"/>
                <a:cs typeface="Times New Roman" panose="02020603050405020304" pitchFamily="18" charset="0"/>
              </a:rPr>
              <a:t>Toplu konut, hastane, üniversite, hapishane, idari bina gibi yapılarda aydınlatma, ısıtma, soğutma, yalıtım ve enerji üretimi gibi alanlarda uygulanmaktadır. </a:t>
            </a:r>
          </a:p>
        </p:txBody>
      </p:sp>
      <p:sp>
        <p:nvSpPr>
          <p:cNvPr id="6" name="Dikdörtgen 5">
            <a:extLst>
              <a:ext uri="{FF2B5EF4-FFF2-40B4-BE49-F238E27FC236}">
                <a16:creationId xmlns:a16="http://schemas.microsoft.com/office/drawing/2014/main" id="{E99E0B62-2056-4D2D-B2B3-78F90B81B5F8}"/>
              </a:ext>
            </a:extLst>
          </p:cNvPr>
          <p:cNvSpPr/>
          <p:nvPr/>
        </p:nvSpPr>
        <p:spPr>
          <a:xfrm>
            <a:off x="10025063" y="1512888"/>
            <a:ext cx="1828800" cy="4186237"/>
          </a:xfrm>
          <a:prstGeom prst="rect">
            <a:avLst/>
          </a:prstGeom>
          <a:solidFill>
            <a:schemeClr val="accent1">
              <a:lumMod val="20000"/>
              <a:lumOff val="80000"/>
            </a:schemeClr>
          </a:solidFill>
        </p:spPr>
        <p:txBody>
          <a:bodyPr>
            <a:spAutoFit/>
          </a:bodyPr>
          <a:lstStyle/>
          <a:p>
            <a:pPr eaLnBrk="1" fontAlgn="auto" hangingPunct="1">
              <a:spcBef>
                <a:spcPts val="0"/>
              </a:spcBef>
              <a:spcAft>
                <a:spcPts val="0"/>
              </a:spcAft>
              <a:defRPr/>
            </a:pPr>
            <a:r>
              <a:rPr lang="en-GB" sz="1400" dirty="0">
                <a:latin typeface="Times New Roman" panose="02020603050405020304" pitchFamily="18" charset="0"/>
                <a:cs typeface="Times New Roman" panose="02020603050405020304" pitchFamily="18" charset="0"/>
              </a:rPr>
              <a:t>"We will leave a steam engine free of charge to you. We will install these and will take over for five years the customer service. We guarantee you that the coal for the machine costs less, than you must spend at present at fodder (energy) on the horses, which do the same work. And everything that we require of you, is that you give us a third of the money, which you save." </a:t>
            </a:r>
            <a:r>
              <a:rPr lang="en-GB" sz="1400" b="1" dirty="0">
                <a:latin typeface="Times New Roman" panose="02020603050405020304" pitchFamily="18" charset="0"/>
                <a:cs typeface="Times New Roman" panose="02020603050405020304" pitchFamily="18" charset="0"/>
              </a:rPr>
              <a:t>[James Watt, 1736-1819]</a:t>
            </a:r>
            <a:endParaRPr lang="tr-TR" sz="1400" b="1" dirty="0">
              <a:latin typeface="Times New Roman" panose="02020603050405020304" pitchFamily="18" charset="0"/>
              <a:cs typeface="Times New Roman" panose="02020603050405020304" pitchFamily="18" charset="0"/>
            </a:endParaRPr>
          </a:p>
        </p:txBody>
      </p:sp>
      <p:sp>
        <p:nvSpPr>
          <p:cNvPr id="7" name="Metin kutusu 6">
            <a:extLst>
              <a:ext uri="{FF2B5EF4-FFF2-40B4-BE49-F238E27FC236}">
                <a16:creationId xmlns:a16="http://schemas.microsoft.com/office/drawing/2014/main" id="{DEC9D88C-D3E6-4483-BEF4-5A42319482CA}"/>
              </a:ext>
            </a:extLst>
          </p:cNvPr>
          <p:cNvSpPr txBox="1"/>
          <p:nvPr/>
        </p:nvSpPr>
        <p:spPr>
          <a:xfrm>
            <a:off x="285750" y="2192338"/>
            <a:ext cx="3749675" cy="1346200"/>
          </a:xfrm>
          <a:prstGeom prst="rect">
            <a:avLst/>
          </a:prstGeom>
          <a:noFill/>
        </p:spPr>
        <p:txBody>
          <a:bodyPr>
            <a:spAutoFit/>
          </a:bodyPr>
          <a:lstStyle/>
          <a:p>
            <a:pPr algn="just" eaLnBrk="1" fontAlgn="auto" hangingPunct="1">
              <a:lnSpc>
                <a:spcPct val="150000"/>
              </a:lnSpc>
              <a:spcBef>
                <a:spcPts val="0"/>
              </a:spcBef>
              <a:spcAft>
                <a:spcPts val="0"/>
              </a:spcAft>
              <a:defRPr/>
            </a:pPr>
            <a:r>
              <a:rPr lang="tr-TR" sz="1400" b="1" dirty="0">
                <a:latin typeface="Times New Roman" panose="02020603050405020304" pitchFamily="18" charset="0"/>
                <a:cs typeface="Times New Roman" panose="02020603050405020304" pitchFamily="18" charset="0"/>
              </a:rPr>
              <a:t>Avusturya</a:t>
            </a:r>
          </a:p>
          <a:p>
            <a:pPr marL="285750" indent="-285750" algn="just" eaLnBrk="1" fontAlgn="auto" hangingPunct="1">
              <a:lnSpc>
                <a:spcPct val="150000"/>
              </a:lnSpc>
              <a:spcBef>
                <a:spcPts val="0"/>
              </a:spcBef>
              <a:spcAft>
                <a:spcPts val="0"/>
              </a:spcAft>
              <a:buFont typeface="Arial" panose="020B0604020202020204" pitchFamily="34" charset="0"/>
              <a:buChar char="•"/>
              <a:defRPr/>
            </a:pPr>
            <a:r>
              <a:rPr lang="tr-TR" sz="1400" dirty="0">
                <a:latin typeface="Times New Roman" panose="02020603050405020304" pitchFamily="18" charset="0"/>
                <a:cs typeface="Times New Roman" panose="02020603050405020304" pitchFamily="18" charset="0"/>
              </a:rPr>
              <a:t>Sokak aydınlatmalarının LED dönüşümü enerji performans sözleşmeleri ile uygulanmaktadır.</a:t>
            </a:r>
          </a:p>
        </p:txBody>
      </p:sp>
      <p:sp>
        <p:nvSpPr>
          <p:cNvPr id="8" name="Metin kutusu 7">
            <a:extLst>
              <a:ext uri="{FF2B5EF4-FFF2-40B4-BE49-F238E27FC236}">
                <a16:creationId xmlns:a16="http://schemas.microsoft.com/office/drawing/2014/main" id="{EC52A2C0-F92F-46AA-A500-CAC8207AEA76}"/>
              </a:ext>
            </a:extLst>
          </p:cNvPr>
          <p:cNvSpPr txBox="1"/>
          <p:nvPr/>
        </p:nvSpPr>
        <p:spPr>
          <a:xfrm>
            <a:off x="360363" y="4746625"/>
            <a:ext cx="9456737" cy="1023938"/>
          </a:xfrm>
          <a:prstGeom prst="rect">
            <a:avLst/>
          </a:prstGeom>
          <a:noFill/>
        </p:spPr>
        <p:txBody>
          <a:bodyPr>
            <a:spAutoFit/>
          </a:bodyPr>
          <a:lstStyle/>
          <a:p>
            <a:pPr algn="just" eaLnBrk="1" fontAlgn="auto" hangingPunct="1">
              <a:lnSpc>
                <a:spcPct val="150000"/>
              </a:lnSpc>
              <a:spcBef>
                <a:spcPts val="0"/>
              </a:spcBef>
              <a:spcAft>
                <a:spcPts val="0"/>
              </a:spcAft>
              <a:defRPr/>
            </a:pPr>
            <a:r>
              <a:rPr lang="tr-TR" sz="1400" b="1" dirty="0">
                <a:latin typeface="Times New Roman" panose="02020603050405020304" pitchFamily="18" charset="0"/>
                <a:cs typeface="Times New Roman" panose="02020603050405020304" pitchFamily="18" charset="0"/>
              </a:rPr>
              <a:t>Çin</a:t>
            </a:r>
          </a:p>
          <a:p>
            <a:pPr marL="285750" indent="-285750" algn="just" eaLnBrk="1" fontAlgn="auto" hangingPunct="1">
              <a:lnSpc>
                <a:spcPct val="150000"/>
              </a:lnSpc>
              <a:spcBef>
                <a:spcPts val="0"/>
              </a:spcBef>
              <a:spcAft>
                <a:spcPts val="0"/>
              </a:spcAft>
              <a:buFont typeface="Arial" panose="020B0604020202020204" pitchFamily="34" charset="0"/>
              <a:buChar char="•"/>
              <a:defRPr/>
            </a:pPr>
            <a:r>
              <a:rPr lang="tr-TR" sz="1400" dirty="0">
                <a:latin typeface="Times New Roman" panose="02020603050405020304" pitchFamily="18" charset="0"/>
                <a:cs typeface="Times New Roman" panose="02020603050405020304" pitchFamily="18" charset="0"/>
              </a:rPr>
              <a:t>4000’den fazla kayıtlı ESCO var. Enerji performans sözleşmelerinin % 72’i sanayi sektörü tarafından uygulanmaktadır.   Paylaşımlı yöntem daha yaygındır. 2017 yılı ESCO pazarı 16,8 milyar USD.</a:t>
            </a:r>
          </a:p>
        </p:txBody>
      </p:sp>
      <p:sp>
        <p:nvSpPr>
          <p:cNvPr id="9" name="Metin kutusu 8">
            <a:extLst>
              <a:ext uri="{FF2B5EF4-FFF2-40B4-BE49-F238E27FC236}">
                <a16:creationId xmlns:a16="http://schemas.microsoft.com/office/drawing/2014/main" id="{89D2B2D9-52AE-43BD-BB65-7AF8748ED186}"/>
              </a:ext>
            </a:extLst>
          </p:cNvPr>
          <p:cNvSpPr txBox="1"/>
          <p:nvPr/>
        </p:nvSpPr>
        <p:spPr>
          <a:xfrm>
            <a:off x="331788" y="5673725"/>
            <a:ext cx="9485312" cy="1022350"/>
          </a:xfrm>
          <a:prstGeom prst="rect">
            <a:avLst/>
          </a:prstGeom>
          <a:noFill/>
        </p:spPr>
        <p:txBody>
          <a:bodyPr>
            <a:spAutoFit/>
          </a:bodyPr>
          <a:lstStyle/>
          <a:p>
            <a:pPr algn="just" eaLnBrk="1" fontAlgn="auto" hangingPunct="1">
              <a:lnSpc>
                <a:spcPct val="150000"/>
              </a:lnSpc>
              <a:spcBef>
                <a:spcPts val="0"/>
              </a:spcBef>
              <a:spcAft>
                <a:spcPts val="0"/>
              </a:spcAft>
              <a:defRPr/>
            </a:pPr>
            <a:r>
              <a:rPr lang="tr-TR" sz="1400" b="1" dirty="0">
                <a:latin typeface="Times New Roman" panose="02020603050405020304" pitchFamily="18" charset="0"/>
                <a:cs typeface="Times New Roman" panose="02020603050405020304" pitchFamily="18" charset="0"/>
              </a:rPr>
              <a:t>ABD</a:t>
            </a:r>
          </a:p>
          <a:p>
            <a:pPr marL="285750" indent="-285750" algn="just" eaLnBrk="1" fontAlgn="auto" hangingPunct="1">
              <a:lnSpc>
                <a:spcPct val="150000"/>
              </a:lnSpc>
              <a:spcBef>
                <a:spcPts val="0"/>
              </a:spcBef>
              <a:spcAft>
                <a:spcPts val="0"/>
              </a:spcAft>
              <a:buFont typeface="Arial" panose="020B0604020202020204" pitchFamily="34" charset="0"/>
              <a:buChar char="•"/>
              <a:defRPr/>
            </a:pPr>
            <a:r>
              <a:rPr lang="tr-TR" sz="1400" dirty="0">
                <a:latin typeface="Times New Roman" panose="02020603050405020304" pitchFamily="18" charset="0"/>
                <a:cs typeface="Times New Roman" panose="02020603050405020304" pitchFamily="18" charset="0"/>
              </a:rPr>
              <a:t>Enerji performans sözleşmelerinin % 82’si kamu sektörü tarafından uygulanmaktadır.   Garantili yöntem daha yaygındır. 2017 yılı ESCO pazarı 7,6 milyar USD. 30 yıldan fazla süredir ülkede </a:t>
            </a:r>
            <a:r>
              <a:rPr lang="tr-TR" sz="1400" dirty="0" err="1">
                <a:latin typeface="Times New Roman" panose="02020603050405020304" pitchFamily="18" charset="0"/>
                <a:cs typeface="Times New Roman" panose="02020603050405020304" pitchFamily="18" charset="0"/>
              </a:rPr>
              <a:t>ESCO’lar</a:t>
            </a:r>
            <a:r>
              <a:rPr lang="tr-TR" sz="1400" dirty="0">
                <a:latin typeface="Times New Roman" panose="02020603050405020304" pitchFamily="18" charset="0"/>
                <a:cs typeface="Times New Roman" panose="02020603050405020304" pitchFamily="18" charset="0"/>
              </a:rPr>
              <a:t> faaliyet göstermektedir.</a:t>
            </a:r>
          </a:p>
        </p:txBody>
      </p:sp>
      <p:pic>
        <p:nvPicPr>
          <p:cNvPr id="6152" name="Picture 2" descr="enerji ve tabii kaynaklar bakanlığı logo ile ilgili görsel sonucu">
            <a:extLst>
              <a:ext uri="{FF2B5EF4-FFF2-40B4-BE49-F238E27FC236}">
                <a16:creationId xmlns:a16="http://schemas.microsoft.com/office/drawing/2014/main" id="{B8CF7ECF-D00B-4B22-92B1-09776217C0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63200" y="0"/>
            <a:ext cx="1828800" cy="144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3" name="Metin kutusu 1">
            <a:extLst>
              <a:ext uri="{FF2B5EF4-FFF2-40B4-BE49-F238E27FC236}">
                <a16:creationId xmlns:a16="http://schemas.microsoft.com/office/drawing/2014/main" id="{B732A6BE-E15A-498D-837D-3DE273DEF46A}"/>
              </a:ext>
            </a:extLst>
          </p:cNvPr>
          <p:cNvSpPr txBox="1">
            <a:spLocks noChangeArrowheads="1"/>
          </p:cNvSpPr>
          <p:nvPr/>
        </p:nvSpPr>
        <p:spPr bwMode="auto">
          <a:xfrm>
            <a:off x="331788" y="520700"/>
            <a:ext cx="45243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tr-TR" altLang="tr-TR" sz="2000" b="1"/>
              <a:t>FARKLI ÜLKELERDEKİ UYGULAMALAR</a:t>
            </a:r>
          </a:p>
        </p:txBody>
      </p:sp>
      <p:sp>
        <p:nvSpPr>
          <p:cNvPr id="10" name="Metin kutusu 9">
            <a:extLst>
              <a:ext uri="{FF2B5EF4-FFF2-40B4-BE49-F238E27FC236}">
                <a16:creationId xmlns:a16="http://schemas.microsoft.com/office/drawing/2014/main" id="{F0475544-843F-4D06-8938-EE1855B1CB3C}"/>
              </a:ext>
            </a:extLst>
          </p:cNvPr>
          <p:cNvSpPr txBox="1"/>
          <p:nvPr/>
        </p:nvSpPr>
        <p:spPr>
          <a:xfrm>
            <a:off x="285750" y="1549400"/>
            <a:ext cx="4318000" cy="700088"/>
          </a:xfrm>
          <a:prstGeom prst="rect">
            <a:avLst/>
          </a:prstGeom>
          <a:noFill/>
        </p:spPr>
        <p:txBody>
          <a:bodyPr>
            <a:spAutoFit/>
          </a:bodyPr>
          <a:lstStyle/>
          <a:p>
            <a:pPr algn="just" eaLnBrk="1" fontAlgn="auto" hangingPunct="1">
              <a:lnSpc>
                <a:spcPct val="150000"/>
              </a:lnSpc>
              <a:spcBef>
                <a:spcPts val="0"/>
              </a:spcBef>
              <a:spcAft>
                <a:spcPts val="0"/>
              </a:spcAft>
              <a:defRPr/>
            </a:pPr>
            <a:r>
              <a:rPr lang="tr-TR" sz="1400" b="1" dirty="0">
                <a:latin typeface="Times New Roman" panose="02020603050405020304" pitchFamily="18" charset="0"/>
                <a:cs typeface="Times New Roman" panose="02020603050405020304" pitchFamily="18" charset="0"/>
              </a:rPr>
              <a:t>Avrupa Birliği</a:t>
            </a:r>
          </a:p>
          <a:p>
            <a:pPr marL="285750" indent="-285750" algn="just" eaLnBrk="1" fontAlgn="auto" hangingPunct="1">
              <a:lnSpc>
                <a:spcPct val="150000"/>
              </a:lnSpc>
              <a:spcBef>
                <a:spcPts val="0"/>
              </a:spcBef>
              <a:spcAft>
                <a:spcPts val="0"/>
              </a:spcAft>
              <a:buFont typeface="Arial" panose="020B0604020202020204" pitchFamily="34" charset="0"/>
              <a:buChar char="•"/>
              <a:defRPr/>
            </a:pPr>
            <a:r>
              <a:rPr lang="tr-TR" sz="1400" dirty="0">
                <a:latin typeface="Times New Roman" panose="02020603050405020304" pitchFamily="18" charset="0"/>
                <a:cs typeface="Times New Roman" panose="02020603050405020304" pitchFamily="18" charset="0"/>
              </a:rPr>
              <a:t>Toplam ESCO pazarı 2,4 milyar Euro. </a:t>
            </a:r>
          </a:p>
        </p:txBody>
      </p:sp>
      <p:graphicFrame>
        <p:nvGraphicFramePr>
          <p:cNvPr id="2" name="Tablo 1">
            <a:extLst>
              <a:ext uri="{FF2B5EF4-FFF2-40B4-BE49-F238E27FC236}">
                <a16:creationId xmlns:a16="http://schemas.microsoft.com/office/drawing/2014/main" id="{914BF947-A066-4362-BC92-23C0606EFD77}"/>
              </a:ext>
            </a:extLst>
          </p:cNvPr>
          <p:cNvGraphicFramePr>
            <a:graphicFrameLocks noGrp="1"/>
          </p:cNvGraphicFramePr>
          <p:nvPr/>
        </p:nvGraphicFramePr>
        <p:xfrm>
          <a:off x="4362450" y="1804988"/>
          <a:ext cx="4767263" cy="1524000"/>
        </p:xfrm>
        <a:graphic>
          <a:graphicData uri="http://schemas.openxmlformats.org/drawingml/2006/table">
            <a:tbl>
              <a:tblPr firstRow="1" bandRow="1">
                <a:tableStyleId>{5C22544A-7EE6-4342-B048-85BDC9FD1C3A}</a:tableStyleId>
              </a:tblPr>
              <a:tblGrid>
                <a:gridCol w="2572688">
                  <a:extLst>
                    <a:ext uri="{9D8B030D-6E8A-4147-A177-3AD203B41FA5}">
                      <a16:colId xmlns:a16="http://schemas.microsoft.com/office/drawing/2014/main" val="1550737904"/>
                    </a:ext>
                  </a:extLst>
                </a:gridCol>
                <a:gridCol w="2194575">
                  <a:extLst>
                    <a:ext uri="{9D8B030D-6E8A-4147-A177-3AD203B41FA5}">
                      <a16:colId xmlns:a16="http://schemas.microsoft.com/office/drawing/2014/main" val="1719255478"/>
                    </a:ext>
                  </a:extLst>
                </a:gridCol>
              </a:tblGrid>
              <a:tr h="248319">
                <a:tc>
                  <a:txBody>
                    <a:bodyPr/>
                    <a:lstStyle/>
                    <a:p>
                      <a:r>
                        <a:rPr lang="tr-TR" sz="1400" dirty="0"/>
                        <a:t>Proje Büyüklüğü</a:t>
                      </a:r>
                    </a:p>
                  </a:txBody>
                  <a:tcPr marL="91441" marR="91441"/>
                </a:tc>
                <a:tc>
                  <a:txBody>
                    <a:bodyPr/>
                    <a:lstStyle/>
                    <a:p>
                      <a:r>
                        <a:rPr lang="tr-TR" sz="1400" dirty="0"/>
                        <a:t>Sözleşme süresi</a:t>
                      </a:r>
                    </a:p>
                  </a:txBody>
                  <a:tcPr marL="91441" marR="91441"/>
                </a:tc>
                <a:extLst>
                  <a:ext uri="{0D108BD9-81ED-4DB2-BD59-A6C34878D82A}">
                    <a16:rowId xmlns:a16="http://schemas.microsoft.com/office/drawing/2014/main" val="1158936437"/>
                  </a:ext>
                </a:extLst>
              </a:tr>
              <a:tr h="248319">
                <a:tc>
                  <a:txBody>
                    <a:bodyPr/>
                    <a:lstStyle/>
                    <a:p>
                      <a:r>
                        <a:rPr lang="tr-TR" sz="1400" dirty="0"/>
                        <a:t>% 67’si 1 </a:t>
                      </a:r>
                      <a:r>
                        <a:rPr lang="tr-TR" sz="1400" dirty="0" err="1"/>
                        <a:t>M€’dan</a:t>
                      </a:r>
                      <a:r>
                        <a:rPr lang="tr-TR" sz="1400" dirty="0"/>
                        <a:t> küçük</a:t>
                      </a:r>
                    </a:p>
                  </a:txBody>
                  <a:tcPr marL="91441" marR="91441"/>
                </a:tc>
                <a:tc>
                  <a:txBody>
                    <a:bodyPr/>
                    <a:lstStyle/>
                    <a:p>
                      <a:r>
                        <a:rPr lang="tr-TR" sz="1400" dirty="0"/>
                        <a:t>% 20’si 5 yıldan kısa</a:t>
                      </a:r>
                    </a:p>
                  </a:txBody>
                  <a:tcPr marL="91441" marR="91441"/>
                </a:tc>
                <a:extLst>
                  <a:ext uri="{0D108BD9-81ED-4DB2-BD59-A6C34878D82A}">
                    <a16:rowId xmlns:a16="http://schemas.microsoft.com/office/drawing/2014/main" val="1970463003"/>
                  </a:ext>
                </a:extLst>
              </a:tr>
              <a:tr h="248319">
                <a:tc>
                  <a:txBody>
                    <a:bodyPr/>
                    <a:lstStyle/>
                    <a:p>
                      <a:r>
                        <a:rPr lang="tr-TR" sz="1400" dirty="0"/>
                        <a:t>% 29’u  1 M€ - 5 M€  arasında</a:t>
                      </a:r>
                    </a:p>
                  </a:txBody>
                  <a:tcPr marL="91441" marR="91441"/>
                </a:tc>
                <a:tc>
                  <a:txBody>
                    <a:bodyPr/>
                    <a:lstStyle/>
                    <a:p>
                      <a:r>
                        <a:rPr lang="tr-TR" sz="1400" dirty="0"/>
                        <a:t>% 55’i 5-10 yıl arası</a:t>
                      </a:r>
                    </a:p>
                  </a:txBody>
                  <a:tcPr marL="91441" marR="91441"/>
                </a:tc>
                <a:extLst>
                  <a:ext uri="{0D108BD9-81ED-4DB2-BD59-A6C34878D82A}">
                    <a16:rowId xmlns:a16="http://schemas.microsoft.com/office/drawing/2014/main" val="3873835895"/>
                  </a:ext>
                </a:extLst>
              </a:tr>
              <a:tr h="248319">
                <a:tc>
                  <a:txBody>
                    <a:bodyPr/>
                    <a:lstStyle/>
                    <a:p>
                      <a:r>
                        <a:rPr lang="tr-TR" sz="1400" dirty="0"/>
                        <a:t>% 4’ü 5 </a:t>
                      </a:r>
                      <a:r>
                        <a:rPr lang="tr-TR" sz="1400" dirty="0" err="1"/>
                        <a:t>M€’dan</a:t>
                      </a:r>
                      <a:r>
                        <a:rPr lang="tr-TR" sz="1400" dirty="0"/>
                        <a:t> büyük</a:t>
                      </a:r>
                    </a:p>
                  </a:txBody>
                  <a:tcPr marL="91441" marR="91441"/>
                </a:tc>
                <a:tc>
                  <a:txBody>
                    <a:bodyPr/>
                    <a:lstStyle/>
                    <a:p>
                      <a:r>
                        <a:rPr lang="tr-TR" sz="1400" dirty="0"/>
                        <a:t>% 20’si 10-15 yıl arası</a:t>
                      </a:r>
                    </a:p>
                  </a:txBody>
                  <a:tcPr marL="91441" marR="91441"/>
                </a:tc>
                <a:extLst>
                  <a:ext uri="{0D108BD9-81ED-4DB2-BD59-A6C34878D82A}">
                    <a16:rowId xmlns:a16="http://schemas.microsoft.com/office/drawing/2014/main" val="28886791"/>
                  </a:ext>
                </a:extLst>
              </a:tr>
              <a:tr h="248319">
                <a:tc>
                  <a:txBody>
                    <a:bodyPr/>
                    <a:lstStyle/>
                    <a:p>
                      <a:endParaRPr lang="tr-TR" sz="1400" dirty="0"/>
                    </a:p>
                  </a:txBody>
                  <a:tcPr marL="91441" marR="91441"/>
                </a:tc>
                <a:tc>
                  <a:txBody>
                    <a:bodyPr/>
                    <a:lstStyle/>
                    <a:p>
                      <a:r>
                        <a:rPr lang="tr-TR" sz="1400" dirty="0"/>
                        <a:t>%4’ü 15 yıldan uzun</a:t>
                      </a:r>
                    </a:p>
                  </a:txBody>
                  <a:tcPr marL="91441" marR="91441"/>
                </a:tc>
                <a:extLst>
                  <a:ext uri="{0D108BD9-81ED-4DB2-BD59-A6C34878D82A}">
                    <a16:rowId xmlns:a16="http://schemas.microsoft.com/office/drawing/2014/main" val="1930755655"/>
                  </a:ext>
                </a:extLst>
              </a:tr>
            </a:tbl>
          </a:graphicData>
        </a:graphic>
      </p:graphicFrame>
      <p:sp>
        <p:nvSpPr>
          <p:cNvPr id="6175" name="Dikdörtgen 2">
            <a:extLst>
              <a:ext uri="{FF2B5EF4-FFF2-40B4-BE49-F238E27FC236}">
                <a16:creationId xmlns:a16="http://schemas.microsoft.com/office/drawing/2014/main" id="{9BCA7AA4-E512-4CC9-8D8C-FCC831FB5244}"/>
              </a:ext>
            </a:extLst>
          </p:cNvPr>
          <p:cNvSpPr>
            <a:spLocks noChangeArrowheads="1"/>
          </p:cNvSpPr>
          <p:nvPr/>
        </p:nvSpPr>
        <p:spPr bwMode="auto">
          <a:xfrm>
            <a:off x="285750" y="1069975"/>
            <a:ext cx="4384675" cy="3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50000"/>
              </a:lnSpc>
              <a:spcBef>
                <a:spcPct val="0"/>
              </a:spcBef>
              <a:buFontTx/>
              <a:buNone/>
            </a:pPr>
            <a:r>
              <a:rPr lang="tr-TR" altLang="tr-TR" sz="1400" b="1">
                <a:latin typeface="Times New Roman" panose="02020603050405020304" pitchFamily="18" charset="0"/>
                <a:cs typeface="Times New Roman" panose="02020603050405020304" pitchFamily="18" charset="0"/>
              </a:rPr>
              <a:t>Küresel ESCO pazarı 28,6 milyar USD.</a:t>
            </a:r>
          </a:p>
        </p:txBody>
      </p:sp>
      <p:sp>
        <p:nvSpPr>
          <p:cNvPr id="6176" name="Dikdörtgen 10">
            <a:extLst>
              <a:ext uri="{FF2B5EF4-FFF2-40B4-BE49-F238E27FC236}">
                <a16:creationId xmlns:a16="http://schemas.microsoft.com/office/drawing/2014/main" id="{6E0AA4BA-A4FC-4466-88A9-B42459B50E2B}"/>
              </a:ext>
            </a:extLst>
          </p:cNvPr>
          <p:cNvSpPr>
            <a:spLocks noChangeArrowheads="1"/>
          </p:cNvSpPr>
          <p:nvPr/>
        </p:nvSpPr>
        <p:spPr bwMode="auto">
          <a:xfrm>
            <a:off x="6296025" y="1416050"/>
            <a:ext cx="1292225" cy="3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eaLnBrk="1" hangingPunct="1">
              <a:lnSpc>
                <a:spcPct val="150000"/>
              </a:lnSpc>
              <a:spcBef>
                <a:spcPct val="0"/>
              </a:spcBef>
              <a:buFontTx/>
              <a:buNone/>
            </a:pPr>
            <a:r>
              <a:rPr lang="tr-TR" altLang="tr-TR" sz="1400" b="1">
                <a:latin typeface="Times New Roman" panose="02020603050405020304" pitchFamily="18" charset="0"/>
                <a:cs typeface="Times New Roman" panose="02020603050405020304" pitchFamily="18" charset="0"/>
              </a:rPr>
              <a:t>Avrupa Birliği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F2743A83-AD09-414C-AF2D-5D4D8E81F6BA}"/>
              </a:ext>
            </a:extLst>
          </p:cNvPr>
          <p:cNvSpPr>
            <a:spLocks noGrp="1"/>
          </p:cNvSpPr>
          <p:nvPr>
            <p:ph type="sldNum" sz="quarter" idx="12"/>
          </p:nvPr>
        </p:nvSpPr>
        <p:spPr/>
        <p:txBody>
          <a:bodyPr/>
          <a:lstStyle/>
          <a:p>
            <a:pPr>
              <a:defRPr/>
            </a:pPr>
            <a:fld id="{619A4C28-6FAF-4521-9992-6FFCF022B3F4}" type="slidenum">
              <a:rPr lang="en-US"/>
              <a:pPr>
                <a:defRPr/>
              </a:pPr>
              <a:t>4</a:t>
            </a:fld>
            <a:endParaRPr lang="en-US" dirty="0"/>
          </a:p>
        </p:txBody>
      </p:sp>
      <p:pic>
        <p:nvPicPr>
          <p:cNvPr id="7171" name="Picture 2" descr="enerji ve tabii kaynaklar bakanlığı logo ile ilgili görsel sonucu">
            <a:extLst>
              <a:ext uri="{FF2B5EF4-FFF2-40B4-BE49-F238E27FC236}">
                <a16:creationId xmlns:a16="http://schemas.microsoft.com/office/drawing/2014/main" id="{66EBB052-E1E3-497E-AADD-9B6A59ACF8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63200" y="0"/>
            <a:ext cx="1828800" cy="144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2" name="Metin kutusu 1">
            <a:extLst>
              <a:ext uri="{FF2B5EF4-FFF2-40B4-BE49-F238E27FC236}">
                <a16:creationId xmlns:a16="http://schemas.microsoft.com/office/drawing/2014/main" id="{43728060-E5BD-4CA5-9A8E-69B49FEFD1B0}"/>
              </a:ext>
            </a:extLst>
          </p:cNvPr>
          <p:cNvSpPr txBox="1">
            <a:spLocks noChangeArrowheads="1"/>
          </p:cNvSpPr>
          <p:nvPr/>
        </p:nvSpPr>
        <p:spPr bwMode="auto">
          <a:xfrm>
            <a:off x="234950" y="350853"/>
            <a:ext cx="56515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tr-TR" altLang="tr-TR" sz="2000" b="1" dirty="0"/>
              <a:t>KAMU BİNALARINDA TASARRUF POTANSİYELİ</a:t>
            </a:r>
          </a:p>
        </p:txBody>
      </p:sp>
      <p:sp>
        <p:nvSpPr>
          <p:cNvPr id="7173" name="Dikdörtgen 3">
            <a:extLst>
              <a:ext uri="{FF2B5EF4-FFF2-40B4-BE49-F238E27FC236}">
                <a16:creationId xmlns:a16="http://schemas.microsoft.com/office/drawing/2014/main" id="{CD8FA6F1-24F1-4869-9952-9F3508FD8216}"/>
              </a:ext>
            </a:extLst>
          </p:cNvPr>
          <p:cNvSpPr>
            <a:spLocks noChangeArrowheads="1"/>
          </p:cNvSpPr>
          <p:nvPr/>
        </p:nvSpPr>
        <p:spPr bwMode="auto">
          <a:xfrm>
            <a:off x="234950" y="722605"/>
            <a:ext cx="10517188" cy="37414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eaLnBrk="1" hangingPunct="1">
              <a:lnSpc>
                <a:spcPct val="150000"/>
              </a:lnSpc>
              <a:spcBef>
                <a:spcPct val="0"/>
              </a:spcBef>
            </a:pPr>
            <a:r>
              <a:rPr lang="tr-TR" altLang="tr-TR" sz="1600" dirty="0">
                <a:latin typeface="Times New Roman" panose="02020603050405020304" pitchFamily="18" charset="0"/>
                <a:ea typeface="Microsoft YaHei" panose="020B0503020204020204" pitchFamily="34" charset="-122"/>
                <a:cs typeface="Times New Roman" panose="02020603050405020304" pitchFamily="18" charset="0"/>
              </a:rPr>
              <a:t>Bakanlığımız tarafından yaptırılan enerji verimliliği etütlerinde kamu binalarında </a:t>
            </a:r>
            <a:r>
              <a:rPr lang="tr-TR" altLang="tr-TR" sz="1600" u="sng" dirty="0">
                <a:solidFill>
                  <a:srgbClr val="FF0000"/>
                </a:solidFill>
                <a:latin typeface="Times New Roman" panose="02020603050405020304" pitchFamily="18" charset="0"/>
                <a:ea typeface="Microsoft YaHei" panose="020B0503020204020204" pitchFamily="34" charset="-122"/>
                <a:cs typeface="Times New Roman" panose="02020603050405020304" pitchFamily="18" charset="0"/>
              </a:rPr>
              <a:t>% 40’lara varan tasarruf potansiyelleri </a:t>
            </a:r>
            <a:r>
              <a:rPr lang="tr-TR" altLang="tr-TR" sz="1600" dirty="0">
                <a:latin typeface="Times New Roman" panose="02020603050405020304" pitchFamily="18" charset="0"/>
                <a:ea typeface="Microsoft YaHei" panose="020B0503020204020204" pitchFamily="34" charset="-122"/>
                <a:cs typeface="Times New Roman" panose="02020603050405020304" pitchFamily="18" charset="0"/>
              </a:rPr>
              <a:t>olduğu tespit edilmiştir. </a:t>
            </a:r>
          </a:p>
          <a:p>
            <a:pPr algn="just" eaLnBrk="1" hangingPunct="1">
              <a:lnSpc>
                <a:spcPct val="150000"/>
              </a:lnSpc>
              <a:spcBef>
                <a:spcPct val="0"/>
              </a:spcBef>
            </a:pPr>
            <a:r>
              <a:rPr lang="tr-TR" altLang="tr-TR" sz="1600" dirty="0">
                <a:latin typeface="Times New Roman" panose="02020603050405020304" pitchFamily="18" charset="0"/>
                <a:ea typeface="Microsoft YaHei" panose="020B0503020204020204" pitchFamily="34" charset="-122"/>
                <a:cs typeface="Times New Roman" panose="02020603050405020304" pitchFamily="18" charset="0"/>
              </a:rPr>
              <a:t>Söz konusu potansiyelinin </a:t>
            </a:r>
            <a:r>
              <a:rPr lang="tr-TR" altLang="tr-TR" sz="1600" u="sng" dirty="0">
                <a:solidFill>
                  <a:srgbClr val="FF0000"/>
                </a:solidFill>
                <a:latin typeface="Times New Roman" panose="02020603050405020304" pitchFamily="18" charset="0"/>
                <a:ea typeface="Microsoft YaHei" panose="020B0503020204020204" pitchFamily="34" charset="-122"/>
                <a:cs typeface="Times New Roman" panose="02020603050405020304" pitchFamily="18" charset="0"/>
              </a:rPr>
              <a:t>hayata geçirilme hızı düşüktür</a:t>
            </a:r>
            <a:r>
              <a:rPr lang="tr-TR" altLang="tr-TR" sz="1600" dirty="0">
                <a:latin typeface="Times New Roman" panose="02020603050405020304" pitchFamily="18" charset="0"/>
                <a:ea typeface="Microsoft YaHei" panose="020B0503020204020204" pitchFamily="34" charset="-122"/>
                <a:cs typeface="Times New Roman" panose="02020603050405020304" pitchFamily="18" charset="0"/>
              </a:rPr>
              <a:t>. Genel gerekçe </a:t>
            </a:r>
            <a:r>
              <a:rPr lang="tr-TR" altLang="tr-TR" sz="1600" u="sng" dirty="0">
                <a:solidFill>
                  <a:srgbClr val="FF0000"/>
                </a:solidFill>
                <a:latin typeface="Times New Roman" panose="02020603050405020304" pitchFamily="18" charset="0"/>
                <a:ea typeface="Microsoft YaHei" panose="020B0503020204020204" pitchFamily="34" charset="-122"/>
                <a:cs typeface="Times New Roman" panose="02020603050405020304" pitchFamily="18" charset="0"/>
              </a:rPr>
              <a:t>ödenek sıkıntısı </a:t>
            </a:r>
            <a:r>
              <a:rPr lang="tr-TR" altLang="tr-TR" sz="1600" dirty="0">
                <a:latin typeface="Times New Roman" panose="02020603050405020304" pitchFamily="18" charset="0"/>
                <a:ea typeface="Microsoft YaHei" panose="020B0503020204020204" pitchFamily="34" charset="-122"/>
                <a:cs typeface="Times New Roman" panose="02020603050405020304" pitchFamily="18" charset="0"/>
              </a:rPr>
              <a:t>ve </a:t>
            </a:r>
            <a:r>
              <a:rPr lang="tr-TR" altLang="tr-TR" sz="1600" u="sng" dirty="0">
                <a:solidFill>
                  <a:srgbClr val="FF0000"/>
                </a:solidFill>
                <a:latin typeface="Times New Roman" panose="02020603050405020304" pitchFamily="18" charset="0"/>
                <a:ea typeface="Microsoft YaHei" panose="020B0503020204020204" pitchFamily="34" charset="-122"/>
                <a:cs typeface="Times New Roman" panose="02020603050405020304" pitchFamily="18" charset="0"/>
              </a:rPr>
              <a:t>teknik yetersizlik </a:t>
            </a:r>
            <a:r>
              <a:rPr lang="tr-TR" altLang="tr-TR" sz="1600" dirty="0">
                <a:latin typeface="Times New Roman" panose="02020603050405020304" pitchFamily="18" charset="0"/>
                <a:ea typeface="Microsoft YaHei" panose="020B0503020204020204" pitchFamily="34" charset="-122"/>
                <a:cs typeface="Times New Roman" panose="02020603050405020304" pitchFamily="18" charset="0"/>
              </a:rPr>
              <a:t>olarak belirtilmektedir. </a:t>
            </a:r>
          </a:p>
          <a:p>
            <a:pPr algn="just" eaLnBrk="1" hangingPunct="1">
              <a:lnSpc>
                <a:spcPct val="150000"/>
              </a:lnSpc>
              <a:spcBef>
                <a:spcPct val="0"/>
              </a:spcBef>
            </a:pPr>
            <a:r>
              <a:rPr lang="tr-TR" altLang="tr-TR" sz="1600" b="1" dirty="0">
                <a:latin typeface="Times New Roman" panose="02020603050405020304" pitchFamily="18" charset="0"/>
                <a:ea typeface="Microsoft YaHei" panose="020B0503020204020204" pitchFamily="34" charset="-122"/>
                <a:cs typeface="Times New Roman" panose="02020603050405020304" pitchFamily="18" charset="0"/>
              </a:rPr>
              <a:t>Dünya Bankası/GEF sponsorluğunda hazırlanan Kamu Binaları için Piyasa Değerlendirme Raporuna göre ;</a:t>
            </a:r>
          </a:p>
          <a:p>
            <a:pPr lvl="1" algn="just" eaLnBrk="1" hangingPunct="1">
              <a:lnSpc>
                <a:spcPct val="150000"/>
              </a:lnSpc>
              <a:spcBef>
                <a:spcPct val="0"/>
              </a:spcBef>
            </a:pPr>
            <a:r>
              <a:rPr lang="tr-TR" altLang="tr-TR" sz="1600" dirty="0">
                <a:latin typeface="Times New Roman" panose="02020603050405020304" pitchFamily="18" charset="0"/>
                <a:ea typeface="Microsoft YaHei" panose="020B0503020204020204" pitchFamily="34" charset="-122"/>
                <a:cs typeface="Times New Roman" panose="02020603050405020304" pitchFamily="18" charset="0"/>
              </a:rPr>
              <a:t>Kamu binaları için </a:t>
            </a:r>
            <a:r>
              <a:rPr lang="tr-TR" altLang="tr-TR" sz="1600" u="sng" dirty="0">
                <a:solidFill>
                  <a:srgbClr val="FF0000"/>
                </a:solidFill>
                <a:latin typeface="Times New Roman" panose="02020603050405020304" pitchFamily="18" charset="0"/>
                <a:ea typeface="Microsoft YaHei" panose="020B0503020204020204" pitchFamily="34" charset="-122"/>
                <a:cs typeface="Times New Roman" panose="02020603050405020304" pitchFamily="18" charset="0"/>
              </a:rPr>
              <a:t>toplam teknik enerji tasarruf potansiyeli </a:t>
            </a:r>
            <a:r>
              <a:rPr lang="tr-TR" altLang="tr-TR" sz="1600" dirty="0">
                <a:latin typeface="Times New Roman" panose="02020603050405020304" pitchFamily="18" charset="0"/>
                <a:ea typeface="Microsoft YaHei" panose="020B0503020204020204" pitchFamily="34" charset="-122"/>
                <a:cs typeface="Times New Roman" panose="02020603050405020304" pitchFamily="18" charset="0"/>
              </a:rPr>
              <a:t>yıllık </a:t>
            </a:r>
            <a:r>
              <a:rPr lang="tr-TR" altLang="tr-TR" sz="1600" u="sng" dirty="0">
                <a:solidFill>
                  <a:srgbClr val="FF0000"/>
                </a:solidFill>
                <a:latin typeface="Times New Roman" panose="02020603050405020304" pitchFamily="18" charset="0"/>
                <a:ea typeface="Microsoft YaHei" panose="020B0503020204020204" pitchFamily="34" charset="-122"/>
                <a:cs typeface="Times New Roman" panose="02020603050405020304" pitchFamily="18" charset="0"/>
              </a:rPr>
              <a:t>2,4 – 3,2 milyar TL</a:t>
            </a:r>
          </a:p>
          <a:p>
            <a:pPr lvl="1" algn="just" eaLnBrk="1" hangingPunct="1">
              <a:lnSpc>
                <a:spcPct val="150000"/>
              </a:lnSpc>
              <a:spcBef>
                <a:spcPct val="0"/>
              </a:spcBef>
            </a:pPr>
            <a:r>
              <a:rPr lang="tr-TR" altLang="tr-TR" sz="1600" dirty="0">
                <a:latin typeface="Times New Roman" panose="02020603050405020304" pitchFamily="18" charset="0"/>
                <a:ea typeface="Microsoft YaHei" panose="020B0503020204020204" pitchFamily="34" charset="-122"/>
                <a:cs typeface="Times New Roman" panose="02020603050405020304" pitchFamily="18" charset="0"/>
              </a:rPr>
              <a:t>Kamu binaları için toplam ekonomik uygulanabilir enerji tasarruf potansiyeli yıllık 1,2 – 1,6 milyar TL</a:t>
            </a:r>
          </a:p>
          <a:p>
            <a:pPr lvl="1" algn="just" eaLnBrk="1" hangingPunct="1">
              <a:lnSpc>
                <a:spcPct val="150000"/>
              </a:lnSpc>
              <a:spcBef>
                <a:spcPct val="0"/>
              </a:spcBef>
            </a:pPr>
            <a:r>
              <a:rPr lang="tr-TR" altLang="tr-TR" sz="1600" dirty="0">
                <a:latin typeface="Times New Roman" panose="02020603050405020304" pitchFamily="18" charset="0"/>
                <a:ea typeface="Microsoft YaHei" panose="020B0503020204020204" pitchFamily="34" charset="-122"/>
                <a:cs typeface="Times New Roman" panose="02020603050405020304" pitchFamily="18" charset="0"/>
              </a:rPr>
              <a:t>Kamu binalarında </a:t>
            </a:r>
            <a:r>
              <a:rPr lang="tr-TR" altLang="tr-TR" sz="1600" u="sng"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EPS piyasası için uygulanabilir toplam  enerji tasarruf potansiyeli 0,36-0,48 milyar TL</a:t>
            </a: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a:t>
            </a:r>
          </a:p>
          <a:p>
            <a:pPr algn="just" eaLnBrk="1" hangingPunct="1">
              <a:lnSpc>
                <a:spcPct val="150000"/>
              </a:lnSpc>
              <a:spcBef>
                <a:spcPct val="0"/>
              </a:spcBef>
            </a:pPr>
            <a:r>
              <a:rPr lang="tr-TR" altLang="tr-TR" sz="1600" dirty="0" err="1">
                <a:latin typeface="Times New Roman" panose="02020603050405020304" pitchFamily="18" charset="0"/>
                <a:ea typeface="Microsoft YaHei" panose="020B0503020204020204" pitchFamily="34" charset="-122"/>
                <a:cs typeface="Times New Roman" panose="02020603050405020304" pitchFamily="18" charset="0"/>
              </a:rPr>
              <a:t>EPS’ler</a:t>
            </a:r>
            <a:r>
              <a:rPr lang="tr-TR" altLang="tr-TR" sz="1600" dirty="0">
                <a:latin typeface="Times New Roman" panose="02020603050405020304" pitchFamily="18" charset="0"/>
                <a:ea typeface="Microsoft YaHei" panose="020B0503020204020204" pitchFamily="34" charset="-122"/>
                <a:cs typeface="Times New Roman" panose="02020603050405020304" pitchFamily="18" charset="0"/>
              </a:rPr>
              <a:t> ile bina dışı kamu tesis ve hizmetleri de iyileştirilebileceği için </a:t>
            </a:r>
            <a:r>
              <a:rPr lang="tr-TR" altLang="tr-TR" sz="1600" u="sng" dirty="0">
                <a:solidFill>
                  <a:srgbClr val="FF0000"/>
                </a:solidFill>
                <a:latin typeface="Times New Roman" panose="02020603050405020304" pitchFamily="18" charset="0"/>
                <a:ea typeface="Microsoft YaHei" panose="020B0503020204020204" pitchFamily="34" charset="-122"/>
                <a:cs typeface="Times New Roman" panose="02020603050405020304" pitchFamily="18" charset="0"/>
              </a:rPr>
              <a:t>toplam tasarruf potansiyelin kamu binaları için öngörülenden daha yüksek olduğu tahmin edilmektedir. </a:t>
            </a:r>
          </a:p>
        </p:txBody>
      </p:sp>
      <p:sp>
        <p:nvSpPr>
          <p:cNvPr id="2" name="Metin kutusu 1">
            <a:extLst>
              <a:ext uri="{FF2B5EF4-FFF2-40B4-BE49-F238E27FC236}">
                <a16:creationId xmlns:a16="http://schemas.microsoft.com/office/drawing/2014/main" id="{F5BD48C3-38BC-41A2-9B9C-7484C3B4C6EF}"/>
              </a:ext>
            </a:extLst>
          </p:cNvPr>
          <p:cNvSpPr txBox="1"/>
          <p:nvPr/>
        </p:nvSpPr>
        <p:spPr>
          <a:xfrm>
            <a:off x="234950" y="4580078"/>
            <a:ext cx="11151451" cy="2031325"/>
          </a:xfrm>
          <a:prstGeom prst="rect">
            <a:avLst/>
          </a:prstGeom>
          <a:noFill/>
        </p:spPr>
        <p:txBody>
          <a:bodyPr wrap="none" rtlCol="0">
            <a:spAutoFit/>
          </a:bodyPr>
          <a:lstStyle/>
          <a:p>
            <a:r>
              <a:rPr lang="tr-TR" b="1" dirty="0">
                <a:latin typeface="Times New Roman" panose="02020603050405020304" pitchFamily="18" charset="0"/>
                <a:cs typeface="Times New Roman" panose="02020603050405020304" pitchFamily="18" charset="0"/>
              </a:rPr>
              <a:t>EPS UYGULANABİLECEK ALANLAR:</a:t>
            </a:r>
          </a:p>
          <a:p>
            <a:endParaRPr lang="tr-TR"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tr-TR" b="1" dirty="0">
                <a:latin typeface="Times New Roman" panose="02020603050405020304" pitchFamily="18" charset="0"/>
                <a:cs typeface="Times New Roman" panose="02020603050405020304" pitchFamily="18" charset="0"/>
              </a:rPr>
              <a:t>Binalar: </a:t>
            </a:r>
            <a:r>
              <a:rPr lang="tr-TR" dirty="0">
                <a:latin typeface="Times New Roman" panose="02020603050405020304" pitchFamily="18" charset="0"/>
                <a:cs typeface="Times New Roman" panose="02020603050405020304" pitchFamily="18" charset="0"/>
              </a:rPr>
              <a:t>Her türlü enerji verimliliği önlemi, çatı PV uygulamaları, </a:t>
            </a:r>
            <a:r>
              <a:rPr lang="tr-TR" dirty="0" err="1">
                <a:latin typeface="Times New Roman" panose="02020603050405020304" pitchFamily="18" charset="0"/>
                <a:cs typeface="Times New Roman" panose="02020603050405020304" pitchFamily="18" charset="0"/>
              </a:rPr>
              <a:t>kojenerasyon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trijenerasyon</a:t>
            </a:r>
            <a:r>
              <a:rPr lang="tr-TR" dirty="0">
                <a:latin typeface="Times New Roman" panose="02020603050405020304" pitchFamily="18" charset="0"/>
                <a:cs typeface="Times New Roman" panose="02020603050405020304" pitchFamily="18" charset="0"/>
              </a:rPr>
              <a:t>, ısı pompaları… vb.</a:t>
            </a:r>
          </a:p>
          <a:p>
            <a:pPr marL="285750" indent="-285750">
              <a:buFont typeface="Arial" panose="020B0604020202020204" pitchFamily="34" charset="0"/>
              <a:buChar char="•"/>
            </a:pPr>
            <a:r>
              <a:rPr lang="tr-TR" b="1" dirty="0">
                <a:latin typeface="Times New Roman" panose="02020603050405020304" pitchFamily="18" charset="0"/>
                <a:cs typeface="Times New Roman" panose="02020603050405020304" pitchFamily="18" charset="0"/>
              </a:rPr>
              <a:t>Ulaştırma: </a:t>
            </a:r>
            <a:r>
              <a:rPr lang="tr-TR" dirty="0">
                <a:latin typeface="Times New Roman" panose="02020603050405020304" pitchFamily="18" charset="0"/>
                <a:cs typeface="Times New Roman" panose="02020603050405020304" pitchFamily="18" charset="0"/>
              </a:rPr>
              <a:t>Yüksek verimli araç temini, tren, metro, vapur gibi sistemlerde verim artışı,  </a:t>
            </a:r>
          </a:p>
          <a:p>
            <a:pPr marL="285750" indent="-285750">
              <a:buFont typeface="Arial" panose="020B0604020202020204" pitchFamily="34" charset="0"/>
              <a:buChar char="•"/>
            </a:pPr>
            <a:r>
              <a:rPr lang="tr-TR" b="1" dirty="0">
                <a:latin typeface="Times New Roman" panose="02020603050405020304" pitchFamily="18" charset="0"/>
                <a:cs typeface="Times New Roman" panose="02020603050405020304" pitchFamily="18" charset="0"/>
              </a:rPr>
              <a:t>Elektrik üretim santralleri: </a:t>
            </a:r>
            <a:r>
              <a:rPr lang="tr-TR" dirty="0">
                <a:latin typeface="Times New Roman" panose="02020603050405020304" pitchFamily="18" charset="0"/>
                <a:cs typeface="Times New Roman" panose="02020603050405020304" pitchFamily="18" charset="0"/>
              </a:rPr>
              <a:t>Yüksek verimli türbin ve jeneratör kullanımı, yardımcı ünitelerde verim artışı</a:t>
            </a:r>
          </a:p>
          <a:p>
            <a:pPr marL="285750" indent="-285750">
              <a:buFont typeface="Arial" panose="020B0604020202020204" pitchFamily="34" charset="0"/>
              <a:buChar char="•"/>
            </a:pPr>
            <a:r>
              <a:rPr lang="tr-TR" b="1" dirty="0">
                <a:latin typeface="Times New Roman" panose="02020603050405020304" pitchFamily="18" charset="0"/>
                <a:cs typeface="Times New Roman" panose="02020603050405020304" pitchFamily="18" charset="0"/>
              </a:rPr>
              <a:t>Sokak aydınlatması: </a:t>
            </a:r>
            <a:r>
              <a:rPr lang="tr-TR" dirty="0">
                <a:latin typeface="Times New Roman" panose="02020603050405020304" pitchFamily="18" charset="0"/>
                <a:cs typeface="Times New Roman" panose="02020603050405020304" pitchFamily="18" charset="0"/>
              </a:rPr>
              <a:t>LED dönüşümü,</a:t>
            </a:r>
          </a:p>
          <a:p>
            <a:pPr marL="285750" indent="-285750">
              <a:buFont typeface="Arial" panose="020B0604020202020204" pitchFamily="34" charset="0"/>
              <a:buChar char="•"/>
            </a:pPr>
            <a:r>
              <a:rPr lang="tr-TR" b="1" dirty="0">
                <a:latin typeface="Times New Roman" panose="02020603050405020304" pitchFamily="18" charset="0"/>
                <a:cs typeface="Times New Roman" panose="02020603050405020304" pitchFamily="18" charset="0"/>
              </a:rPr>
              <a:t>Kamuya ait diğer tesisler: </a:t>
            </a:r>
            <a:r>
              <a:rPr lang="tr-TR" dirty="0">
                <a:latin typeface="Times New Roman" panose="02020603050405020304" pitchFamily="18" charset="0"/>
                <a:cs typeface="Times New Roman" panose="02020603050405020304" pitchFamily="18" charset="0"/>
              </a:rPr>
              <a:t>asfalt fabrikası, şeker fabrikası, liman </a:t>
            </a:r>
            <a:r>
              <a:rPr lang="tr-TR" dirty="0" err="1">
                <a:latin typeface="Times New Roman" panose="02020603050405020304" pitchFamily="18" charset="0"/>
                <a:cs typeface="Times New Roman" panose="02020603050405020304" pitchFamily="18" charset="0"/>
              </a:rPr>
              <a:t>vb</a:t>
            </a:r>
            <a:r>
              <a:rPr lang="tr-TR" dirty="0">
                <a:latin typeface="Times New Roman" panose="02020603050405020304" pitchFamily="18" charset="0"/>
                <a:cs typeface="Times New Roman" panose="02020603050405020304" pitchFamily="18" charset="0"/>
              </a:rPr>
              <a:t>…</a:t>
            </a:r>
            <a:endParaRPr lang="tr-TR"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FDF0343E-0427-4930-BA74-F3D5201C8E60}"/>
              </a:ext>
            </a:extLst>
          </p:cNvPr>
          <p:cNvSpPr>
            <a:spLocks noGrp="1"/>
          </p:cNvSpPr>
          <p:nvPr>
            <p:ph type="sldNum" sz="quarter" idx="12"/>
          </p:nvPr>
        </p:nvSpPr>
        <p:spPr/>
        <p:txBody>
          <a:bodyPr/>
          <a:lstStyle/>
          <a:p>
            <a:fld id="{3A7292B7-BF71-405C-BD52-DF1A7F60FE28}" type="slidenum">
              <a:rPr lang="en-US" smtClean="0"/>
              <a:t>5</a:t>
            </a:fld>
            <a:endParaRPr lang="en-US"/>
          </a:p>
        </p:txBody>
      </p:sp>
      <p:sp>
        <p:nvSpPr>
          <p:cNvPr id="5" name="Metin kutusu 1">
            <a:extLst>
              <a:ext uri="{FF2B5EF4-FFF2-40B4-BE49-F238E27FC236}">
                <a16:creationId xmlns:a16="http://schemas.microsoft.com/office/drawing/2014/main" id="{A35F81BE-4C8A-42E6-8CA1-AEAD47D58D48}"/>
              </a:ext>
            </a:extLst>
          </p:cNvPr>
          <p:cNvSpPr txBox="1">
            <a:spLocks noChangeArrowheads="1"/>
          </p:cNvSpPr>
          <p:nvPr/>
        </p:nvSpPr>
        <p:spPr bwMode="auto">
          <a:xfrm>
            <a:off x="331342" y="520706"/>
            <a:ext cx="729457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tr-TR" altLang="tr-TR" sz="2000" b="1" dirty="0"/>
              <a:t>ENERJİ VERİMLİLİĞİ KANUNUNDA YAPILAN DEĞİŞİKLİK</a:t>
            </a:r>
          </a:p>
        </p:txBody>
      </p:sp>
      <p:pic>
        <p:nvPicPr>
          <p:cNvPr id="6" name="Picture 2" descr="enerji ve tabii kaynaklar bakanlığı logo ile ilgili görsel sonucu">
            <a:extLst>
              <a:ext uri="{FF2B5EF4-FFF2-40B4-BE49-F238E27FC236}">
                <a16:creationId xmlns:a16="http://schemas.microsoft.com/office/drawing/2014/main" id="{B416E061-24D4-4395-89F7-05598A66FCE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2658" y="0"/>
            <a:ext cx="1829342" cy="1441522"/>
          </a:xfrm>
          <a:prstGeom prst="rect">
            <a:avLst/>
          </a:prstGeom>
          <a:noFill/>
          <a:extLst>
            <a:ext uri="{909E8E84-426E-40DD-AFC4-6F175D3DCCD1}">
              <a14:hiddenFill xmlns:a14="http://schemas.microsoft.com/office/drawing/2010/main">
                <a:solidFill>
                  <a:srgbClr val="FFFFFF"/>
                </a:solidFill>
              </a14:hiddenFill>
            </a:ext>
          </a:extLst>
        </p:spPr>
      </p:pic>
      <p:sp>
        <p:nvSpPr>
          <p:cNvPr id="7" name="Dikdörtgen 1">
            <a:extLst>
              <a:ext uri="{FF2B5EF4-FFF2-40B4-BE49-F238E27FC236}">
                <a16:creationId xmlns:a16="http://schemas.microsoft.com/office/drawing/2014/main" id="{2ABC0CB6-6792-48AA-9328-E834AB2C6B57}"/>
              </a:ext>
            </a:extLst>
          </p:cNvPr>
          <p:cNvSpPr>
            <a:spLocks noChangeArrowheads="1"/>
          </p:cNvSpPr>
          <p:nvPr/>
        </p:nvSpPr>
        <p:spPr bwMode="auto">
          <a:xfrm>
            <a:off x="326948" y="1233994"/>
            <a:ext cx="11325040" cy="490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lnSpc>
                <a:spcPct val="150000"/>
              </a:lnSpc>
            </a:pPr>
            <a:r>
              <a:rPr lang="tr-TR" sz="1400" b="1" u="sng" dirty="0">
                <a:latin typeface="Times New Roman" panose="02020603050405020304" pitchFamily="18" charset="0"/>
                <a:cs typeface="Times New Roman" panose="02020603050405020304" pitchFamily="18" charset="0"/>
              </a:rPr>
              <a:t>Tanım: j) (Ek: 21/3/2018-7103/76 </a:t>
            </a:r>
            <a:r>
              <a:rPr lang="tr-TR" sz="1400" b="1" u="sng" dirty="0" err="1">
                <a:latin typeface="Times New Roman" panose="02020603050405020304" pitchFamily="18" charset="0"/>
                <a:cs typeface="Times New Roman" panose="02020603050405020304" pitchFamily="18" charset="0"/>
              </a:rPr>
              <a:t>md.</a:t>
            </a:r>
            <a:r>
              <a:rPr lang="tr-TR" sz="1400" b="1" u="sng" dirty="0">
                <a:latin typeface="Times New Roman" panose="02020603050405020304" pitchFamily="18" charset="0"/>
                <a:cs typeface="Times New Roman" panose="02020603050405020304" pitchFamily="18" charset="0"/>
              </a:rPr>
              <a:t>) Enerji performans sözleşmesi: </a:t>
            </a:r>
            <a:r>
              <a:rPr lang="tr-TR" sz="1400" dirty="0">
                <a:latin typeface="Times New Roman" panose="02020603050405020304" pitchFamily="18" charset="0"/>
                <a:cs typeface="Times New Roman" panose="02020603050405020304" pitchFamily="18" charset="0"/>
              </a:rPr>
              <a:t>Uygulama projesi sonrasında sağlanacak enerji tasarruflarının garanti edilmesi ve yapılan harcamaların uygulama sonucu oluşacak tasarruflarla ödenmesi esasına dayanan sözleşmeyi.</a:t>
            </a:r>
            <a:endParaRPr lang="tr-TR" altLang="tr-TR" sz="1400" b="1" dirty="0">
              <a:solidFill>
                <a:schemeClr val="tx1"/>
              </a:solidFill>
              <a:latin typeface="Times New Roman" panose="02020603050405020304" pitchFamily="18" charset="0"/>
              <a:cs typeface="Times New Roman" panose="02020603050405020304" pitchFamily="18" charset="0"/>
            </a:endParaRPr>
          </a:p>
          <a:p>
            <a:pPr algn="just" eaLnBrk="1" hangingPunct="1">
              <a:lnSpc>
                <a:spcPct val="150000"/>
              </a:lnSpc>
            </a:pPr>
            <a:endParaRPr lang="tr-TR" altLang="tr-TR" sz="1400" b="1" dirty="0">
              <a:solidFill>
                <a:schemeClr val="tx1"/>
              </a:solidFill>
              <a:latin typeface="Times New Roman" panose="02020603050405020304" pitchFamily="18" charset="0"/>
              <a:cs typeface="Times New Roman" panose="02020603050405020304" pitchFamily="18" charset="0"/>
            </a:endParaRPr>
          </a:p>
          <a:p>
            <a:pPr algn="just" eaLnBrk="1" hangingPunct="1">
              <a:lnSpc>
                <a:spcPct val="150000"/>
              </a:lnSpc>
            </a:pPr>
            <a:r>
              <a:rPr lang="tr-TR" altLang="tr-TR" sz="1400" b="1" dirty="0">
                <a:solidFill>
                  <a:schemeClr val="tx1"/>
                </a:solidFill>
                <a:latin typeface="Times New Roman" panose="02020603050405020304" pitchFamily="18" charset="0"/>
                <a:cs typeface="Times New Roman" panose="02020603050405020304" pitchFamily="18" charset="0"/>
              </a:rPr>
              <a:t>EK MADDE 1</a:t>
            </a:r>
            <a:r>
              <a:rPr lang="tr-TR" altLang="tr-TR" sz="1400" dirty="0">
                <a:solidFill>
                  <a:schemeClr val="tx1"/>
                </a:solidFill>
                <a:latin typeface="Times New Roman" panose="02020603050405020304" pitchFamily="18" charset="0"/>
                <a:cs typeface="Times New Roman" panose="02020603050405020304" pitchFamily="18" charset="0"/>
              </a:rPr>
              <a:t>- </a:t>
            </a:r>
            <a:r>
              <a:rPr lang="tr-TR" altLang="tr-TR" sz="1400" b="1" dirty="0">
                <a:solidFill>
                  <a:schemeClr val="tx1"/>
                </a:solidFill>
                <a:latin typeface="Times New Roman" panose="02020603050405020304" pitchFamily="18" charset="0"/>
                <a:cs typeface="Times New Roman" panose="02020603050405020304" pitchFamily="18" charset="0"/>
              </a:rPr>
              <a:t>(Ek: 21/3/2018-7103/77 </a:t>
            </a:r>
            <a:r>
              <a:rPr lang="tr-TR" altLang="tr-TR" sz="1400" b="1" dirty="0" err="1">
                <a:solidFill>
                  <a:schemeClr val="tx1"/>
                </a:solidFill>
                <a:latin typeface="Times New Roman" panose="02020603050405020304" pitchFamily="18" charset="0"/>
                <a:cs typeface="Times New Roman" panose="02020603050405020304" pitchFamily="18" charset="0"/>
              </a:rPr>
              <a:t>md.</a:t>
            </a:r>
            <a:r>
              <a:rPr lang="tr-TR" altLang="tr-TR" sz="1400" b="1" dirty="0">
                <a:solidFill>
                  <a:schemeClr val="tx1"/>
                </a:solidFill>
                <a:latin typeface="Times New Roman" panose="02020603050405020304" pitchFamily="18" charset="0"/>
                <a:cs typeface="Times New Roman" panose="02020603050405020304" pitchFamily="18" charset="0"/>
              </a:rPr>
              <a:t>)</a:t>
            </a:r>
            <a:endParaRPr lang="tr-TR" altLang="tr-TR" sz="1400" dirty="0">
              <a:solidFill>
                <a:schemeClr val="tx1"/>
              </a:solidFill>
              <a:latin typeface="Times New Roman" panose="02020603050405020304" pitchFamily="18" charset="0"/>
              <a:cs typeface="Times New Roman" panose="02020603050405020304" pitchFamily="18" charset="0"/>
            </a:endParaRPr>
          </a:p>
          <a:p>
            <a:pPr algn="just" eaLnBrk="1" hangingPunct="1">
              <a:lnSpc>
                <a:spcPct val="150000"/>
              </a:lnSpc>
            </a:pPr>
            <a:r>
              <a:rPr lang="tr-TR" altLang="tr-TR" sz="1400" b="1" dirty="0">
                <a:solidFill>
                  <a:schemeClr val="tx1"/>
                </a:solidFill>
                <a:latin typeface="Times New Roman" panose="02020603050405020304" pitchFamily="18" charset="0"/>
                <a:cs typeface="Times New Roman" panose="02020603050405020304" pitchFamily="18" charset="0"/>
              </a:rPr>
              <a:t>(1) </a:t>
            </a:r>
            <a:r>
              <a:rPr lang="tr-TR" altLang="tr-TR" sz="1400" dirty="0">
                <a:solidFill>
                  <a:schemeClr val="tx1"/>
                </a:solidFill>
                <a:latin typeface="Times New Roman" panose="02020603050405020304" pitchFamily="18" charset="0"/>
                <a:cs typeface="Times New Roman" panose="02020603050405020304" pitchFamily="18" charset="0"/>
              </a:rPr>
              <a:t>Genel yönetim kapsamındaki kamu idareleri ile diğer kamu kurum ve kuruluşları, enerji tüketimlerini veya enerji giderlerini düşürmek üzere enerji performans sözleşmeleri yapabilir ve </a:t>
            </a:r>
            <a:r>
              <a:rPr lang="tr-TR" altLang="tr-TR" sz="1400" b="1" dirty="0">
                <a:solidFill>
                  <a:schemeClr val="tx1"/>
                </a:solidFill>
                <a:latin typeface="Times New Roman" panose="02020603050405020304" pitchFamily="18" charset="0"/>
                <a:cs typeface="Times New Roman" panose="02020603050405020304" pitchFamily="18" charset="0"/>
              </a:rPr>
              <a:t>on beş yılı aşmayan yıllara yaygın yüklenmeye </a:t>
            </a:r>
            <a:r>
              <a:rPr lang="tr-TR" altLang="tr-TR" sz="1400" dirty="0">
                <a:solidFill>
                  <a:schemeClr val="tx1"/>
                </a:solidFill>
                <a:latin typeface="Times New Roman" panose="02020603050405020304" pitchFamily="18" charset="0"/>
                <a:cs typeface="Times New Roman" panose="02020603050405020304" pitchFamily="18" charset="0"/>
              </a:rPr>
              <a:t>girişebilirler. Bu kapsamda gerçekleştirilecek mal ve hizmet alımları ile yapım işleri, ceza ve yasaklama hükümleri hariç, 4/1/2002 tarihli ve  4734 sayılı </a:t>
            </a:r>
            <a:r>
              <a:rPr lang="tr-TR" altLang="tr-TR" sz="1400" b="1" dirty="0">
                <a:solidFill>
                  <a:schemeClr val="tx1"/>
                </a:solidFill>
                <a:latin typeface="Times New Roman" panose="02020603050405020304" pitchFamily="18" charset="0"/>
                <a:cs typeface="Times New Roman" panose="02020603050405020304" pitchFamily="18" charset="0"/>
              </a:rPr>
              <a:t>Kamu İhale Kanunu hükümlerine tabi değildir</a:t>
            </a:r>
            <a:r>
              <a:rPr lang="tr-TR" altLang="tr-TR" sz="1400" dirty="0">
                <a:solidFill>
                  <a:schemeClr val="tx1"/>
                </a:solidFill>
                <a:latin typeface="Times New Roman" panose="02020603050405020304" pitchFamily="18" charset="0"/>
                <a:cs typeface="Times New Roman" panose="02020603050405020304" pitchFamily="18" charset="0"/>
              </a:rPr>
              <a:t>. </a:t>
            </a:r>
          </a:p>
          <a:p>
            <a:pPr algn="just" eaLnBrk="1" hangingPunct="1">
              <a:lnSpc>
                <a:spcPct val="150000"/>
              </a:lnSpc>
            </a:pPr>
            <a:r>
              <a:rPr lang="tr-TR" altLang="tr-TR" sz="1400" b="1" dirty="0">
                <a:solidFill>
                  <a:schemeClr val="tx1"/>
                </a:solidFill>
                <a:latin typeface="Times New Roman" panose="02020603050405020304" pitchFamily="18" charset="0"/>
                <a:cs typeface="Times New Roman" panose="02020603050405020304" pitchFamily="18" charset="0"/>
              </a:rPr>
              <a:t>(2) </a:t>
            </a:r>
            <a:r>
              <a:rPr lang="tr-TR" altLang="tr-TR" sz="1400" dirty="0">
                <a:solidFill>
                  <a:schemeClr val="tx1"/>
                </a:solidFill>
                <a:latin typeface="Times New Roman" panose="02020603050405020304" pitchFamily="18" charset="0"/>
                <a:cs typeface="Times New Roman" panose="02020603050405020304" pitchFamily="18" charset="0"/>
              </a:rPr>
              <a:t>Enerji performans sözleşmeleri gereğince yapılacak ödemeler, idarelerin sözleşme konusu enerji alım giderlerinin yapıldığı bütçe tertiplerinden gerçekleştirilir.</a:t>
            </a:r>
          </a:p>
          <a:p>
            <a:pPr algn="just" eaLnBrk="1" hangingPunct="1">
              <a:lnSpc>
                <a:spcPct val="150000"/>
              </a:lnSpc>
            </a:pPr>
            <a:r>
              <a:rPr lang="tr-TR" altLang="tr-TR" sz="1400" b="1" dirty="0">
                <a:solidFill>
                  <a:schemeClr val="tx1"/>
                </a:solidFill>
                <a:latin typeface="Times New Roman" panose="02020603050405020304" pitchFamily="18" charset="0"/>
                <a:cs typeface="Times New Roman" panose="02020603050405020304" pitchFamily="18" charset="0"/>
              </a:rPr>
              <a:t>(3) </a:t>
            </a:r>
            <a:r>
              <a:rPr lang="tr-TR" altLang="tr-TR" sz="1400" dirty="0">
                <a:solidFill>
                  <a:schemeClr val="tx1"/>
                </a:solidFill>
                <a:latin typeface="Times New Roman" panose="02020603050405020304" pitchFamily="18" charset="0"/>
                <a:cs typeface="Times New Roman" panose="02020603050405020304" pitchFamily="18" charset="0"/>
              </a:rPr>
              <a:t>Yıllık yapılacak ödemelerin toplamı garanti edilen yıllık tasarruf miktarına karşılık gelen tutarı aşamaz.</a:t>
            </a:r>
          </a:p>
          <a:p>
            <a:pPr algn="just" eaLnBrk="1" hangingPunct="1">
              <a:lnSpc>
                <a:spcPct val="150000"/>
              </a:lnSpc>
            </a:pPr>
            <a:r>
              <a:rPr lang="tr-TR" altLang="tr-TR" sz="1400" b="1" dirty="0">
                <a:solidFill>
                  <a:schemeClr val="tx1"/>
                </a:solidFill>
                <a:latin typeface="Times New Roman" panose="02020603050405020304" pitchFamily="18" charset="0"/>
                <a:cs typeface="Times New Roman" panose="02020603050405020304" pitchFamily="18" charset="0"/>
              </a:rPr>
              <a:t>(4) </a:t>
            </a:r>
            <a:r>
              <a:rPr lang="tr-TR" altLang="tr-TR" sz="1400" dirty="0">
                <a:solidFill>
                  <a:schemeClr val="tx1"/>
                </a:solidFill>
                <a:latin typeface="Times New Roman" panose="02020603050405020304" pitchFamily="18" charset="0"/>
                <a:cs typeface="Times New Roman" panose="02020603050405020304" pitchFamily="18" charset="0"/>
              </a:rPr>
              <a:t>Sözleşme bedeli, uygulamanın ekonomik ömrü boyunca sağlanacak toplam tasarruf miktarına eşit veya bu miktardan yüksek olamaz. </a:t>
            </a:r>
          </a:p>
          <a:p>
            <a:pPr eaLnBrk="1" hangingPunct="1">
              <a:lnSpc>
                <a:spcPct val="150000"/>
              </a:lnSpc>
            </a:pPr>
            <a:r>
              <a:rPr lang="tr-TR" altLang="tr-TR" sz="1400" b="1" dirty="0">
                <a:solidFill>
                  <a:schemeClr val="tx1"/>
                </a:solidFill>
                <a:latin typeface="Times New Roman" panose="02020603050405020304" pitchFamily="18" charset="0"/>
                <a:cs typeface="Times New Roman" panose="02020603050405020304" pitchFamily="18" charset="0"/>
              </a:rPr>
              <a:t>(5)</a:t>
            </a:r>
            <a:r>
              <a:rPr lang="tr-TR" altLang="tr-TR" sz="1400" dirty="0">
                <a:solidFill>
                  <a:schemeClr val="tx1"/>
                </a:solidFill>
                <a:latin typeface="Times New Roman" panose="02020603050405020304" pitchFamily="18" charset="0"/>
                <a:cs typeface="Times New Roman" panose="02020603050405020304" pitchFamily="18" charset="0"/>
              </a:rPr>
              <a:t>  Bu madde kapsamında yapılacak işlerde uygulanacak ihale usul ve esasları, taahhüde uyulmaması halinde uygulanacak cezai şartlara, tasarruf hesaplarına esas referans değerlerin belirlenmesine, sözleşmeye esas ekonomik ve teknik analizlere, sözleşme süresince yapılacak izleme ve doğrulama faaliyetlerine, enerji performans sözleşmeleri gereğince yapılacak ödemelere, asgarî sözleşme hükümleri ile diğer hususlara ilişkin usul ve esaslar, </a:t>
            </a:r>
            <a:r>
              <a:rPr lang="tr-TR" altLang="tr-TR" sz="1400" b="1" dirty="0">
                <a:solidFill>
                  <a:schemeClr val="tx1"/>
                </a:solidFill>
                <a:latin typeface="Times New Roman" panose="02020603050405020304" pitchFamily="18" charset="0"/>
                <a:cs typeface="Times New Roman" panose="02020603050405020304" pitchFamily="18" charset="0"/>
              </a:rPr>
              <a:t>Cumhurbaşkanı tarafından belirlenir.(1) </a:t>
            </a:r>
          </a:p>
        </p:txBody>
      </p:sp>
      <p:sp>
        <p:nvSpPr>
          <p:cNvPr id="8" name="Dikdörtgen 7">
            <a:extLst>
              <a:ext uri="{FF2B5EF4-FFF2-40B4-BE49-F238E27FC236}">
                <a16:creationId xmlns:a16="http://schemas.microsoft.com/office/drawing/2014/main" id="{A65F38CD-A8BE-416A-B523-9D1B7BD91031}"/>
              </a:ext>
            </a:extLst>
          </p:cNvPr>
          <p:cNvSpPr/>
          <p:nvPr/>
        </p:nvSpPr>
        <p:spPr>
          <a:xfrm>
            <a:off x="326948" y="6259810"/>
            <a:ext cx="10805650" cy="461665"/>
          </a:xfrm>
          <a:prstGeom prst="rect">
            <a:avLst/>
          </a:prstGeom>
        </p:spPr>
        <p:txBody>
          <a:bodyPr wrap="square">
            <a:spAutoFit/>
          </a:bodyPr>
          <a:lstStyle/>
          <a:p>
            <a:r>
              <a:rPr lang="tr-TR" sz="1200" dirty="0"/>
              <a:t>(1) 2/7/2018 tarihli ve 703 sayılı Kanun Hükmünde Kararnamenin 204 üncü maddesiyle bu fıkrada yer alan “</a:t>
            </a:r>
            <a:r>
              <a:rPr lang="tr-TR" sz="1200" b="1" u="sng" dirty="0"/>
              <a:t>Maliye Bakanlığı ve Kamu İhale Kurumunun görüşü alınarak Bakanlığın teklifi üzerine Bakanlar Kurulu” ibaresi “Cumhurbaşkanı” şeklind</a:t>
            </a:r>
            <a:r>
              <a:rPr lang="tr-TR" sz="1200" dirty="0"/>
              <a:t>e değiştirilmiştir. </a:t>
            </a:r>
          </a:p>
        </p:txBody>
      </p:sp>
    </p:spTree>
    <p:extLst>
      <p:ext uri="{BB962C8B-B14F-4D97-AF65-F5344CB8AC3E}">
        <p14:creationId xmlns:p14="http://schemas.microsoft.com/office/powerpoint/2010/main" val="1347080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3B25F751-4894-4D56-AB75-404C2F913F91}"/>
              </a:ext>
            </a:extLst>
          </p:cNvPr>
          <p:cNvSpPr>
            <a:spLocks noGrp="1"/>
          </p:cNvSpPr>
          <p:nvPr>
            <p:ph type="sldNum" sz="quarter" idx="12"/>
          </p:nvPr>
        </p:nvSpPr>
        <p:spPr/>
        <p:txBody>
          <a:bodyPr/>
          <a:lstStyle/>
          <a:p>
            <a:fld id="{3A7292B7-BF71-405C-BD52-DF1A7F60FE28}" type="slidenum">
              <a:rPr lang="en-US" smtClean="0"/>
              <a:t>6</a:t>
            </a:fld>
            <a:endParaRPr lang="en-US"/>
          </a:p>
        </p:txBody>
      </p:sp>
      <p:sp>
        <p:nvSpPr>
          <p:cNvPr id="5" name="Metin kutusu 1">
            <a:extLst>
              <a:ext uri="{FF2B5EF4-FFF2-40B4-BE49-F238E27FC236}">
                <a16:creationId xmlns:a16="http://schemas.microsoft.com/office/drawing/2014/main" id="{3589FAE7-A386-4BFE-89DC-E59DF852F6F7}"/>
              </a:ext>
            </a:extLst>
          </p:cNvPr>
          <p:cNvSpPr txBox="1">
            <a:spLocks noChangeArrowheads="1"/>
          </p:cNvSpPr>
          <p:nvPr/>
        </p:nvSpPr>
        <p:spPr bwMode="auto">
          <a:xfrm>
            <a:off x="331342" y="520706"/>
            <a:ext cx="729457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tr-TR" altLang="tr-TR" sz="2000" b="1" dirty="0"/>
              <a:t>EPS MEVZUATI</a:t>
            </a:r>
          </a:p>
        </p:txBody>
      </p:sp>
      <p:pic>
        <p:nvPicPr>
          <p:cNvPr id="6" name="Picture 2" descr="enerji ve tabii kaynaklar bakanlığı logo ile ilgili görsel sonucu">
            <a:extLst>
              <a:ext uri="{FF2B5EF4-FFF2-40B4-BE49-F238E27FC236}">
                <a16:creationId xmlns:a16="http://schemas.microsoft.com/office/drawing/2014/main" id="{2BAC4121-86FA-4143-BF51-27E92CB494F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2658" y="0"/>
            <a:ext cx="1829342" cy="144152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Diyagram 7">
            <a:extLst>
              <a:ext uri="{FF2B5EF4-FFF2-40B4-BE49-F238E27FC236}">
                <a16:creationId xmlns:a16="http://schemas.microsoft.com/office/drawing/2014/main" id="{6A01813B-1B30-45FB-A0A3-60BA91C473AA}"/>
              </a:ext>
            </a:extLst>
          </p:cNvPr>
          <p:cNvGraphicFramePr/>
          <p:nvPr>
            <p:extLst>
              <p:ext uri="{D42A27DB-BD31-4B8C-83A1-F6EECF244321}">
                <p14:modId xmlns:p14="http://schemas.microsoft.com/office/powerpoint/2010/main" val="1084030302"/>
              </p:ext>
            </p:extLst>
          </p:nvPr>
        </p:nvGraphicFramePr>
        <p:xfrm>
          <a:off x="347707" y="912242"/>
          <a:ext cx="8128000" cy="56180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Ok: Sağ 12">
            <a:extLst>
              <a:ext uri="{FF2B5EF4-FFF2-40B4-BE49-F238E27FC236}">
                <a16:creationId xmlns:a16="http://schemas.microsoft.com/office/drawing/2014/main" id="{2C2504D2-E452-4611-AFC1-53D1C3DBC2EE}"/>
              </a:ext>
            </a:extLst>
          </p:cNvPr>
          <p:cNvSpPr/>
          <p:nvPr/>
        </p:nvSpPr>
        <p:spPr>
          <a:xfrm>
            <a:off x="5557421" y="1704513"/>
            <a:ext cx="1491449" cy="2485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4" name="Metin kutusu 13">
            <a:extLst>
              <a:ext uri="{FF2B5EF4-FFF2-40B4-BE49-F238E27FC236}">
                <a16:creationId xmlns:a16="http://schemas.microsoft.com/office/drawing/2014/main" id="{69248367-67CA-4075-B7B7-6C9B7C15334E}"/>
              </a:ext>
            </a:extLst>
          </p:cNvPr>
          <p:cNvSpPr txBox="1"/>
          <p:nvPr/>
        </p:nvSpPr>
        <p:spPr>
          <a:xfrm>
            <a:off x="7111703" y="1505634"/>
            <a:ext cx="4365298" cy="646331"/>
          </a:xfrm>
          <a:prstGeom prst="rect">
            <a:avLst/>
          </a:prstGeom>
          <a:noFill/>
        </p:spPr>
        <p:txBody>
          <a:bodyPr wrap="none" rtlCol="0">
            <a:spAutoFit/>
          </a:bodyPr>
          <a:lstStyle/>
          <a:p>
            <a:r>
              <a:rPr lang="tr-TR" dirty="0"/>
              <a:t>Kurumlara sözleşme yapma yetkisi,</a:t>
            </a:r>
          </a:p>
          <a:p>
            <a:r>
              <a:rPr lang="tr-TR" dirty="0"/>
              <a:t>Cumhurbaşkanına usul esas belirleme yetkisi</a:t>
            </a:r>
          </a:p>
        </p:txBody>
      </p:sp>
      <p:sp>
        <p:nvSpPr>
          <p:cNvPr id="15" name="Ok: Sağ 14">
            <a:extLst>
              <a:ext uri="{FF2B5EF4-FFF2-40B4-BE49-F238E27FC236}">
                <a16:creationId xmlns:a16="http://schemas.microsoft.com/office/drawing/2014/main" id="{CBF75E48-50C1-4F71-96D0-90B1A984C0A4}"/>
              </a:ext>
            </a:extLst>
          </p:cNvPr>
          <p:cNvSpPr/>
          <p:nvPr/>
        </p:nvSpPr>
        <p:spPr>
          <a:xfrm>
            <a:off x="6134469" y="2965155"/>
            <a:ext cx="1491449" cy="2485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6" name="Metin kutusu 15">
            <a:extLst>
              <a:ext uri="{FF2B5EF4-FFF2-40B4-BE49-F238E27FC236}">
                <a16:creationId xmlns:a16="http://schemas.microsoft.com/office/drawing/2014/main" id="{0DF5536F-899F-4097-92B4-DF5A3397F7F2}"/>
              </a:ext>
            </a:extLst>
          </p:cNvPr>
          <p:cNvSpPr txBox="1"/>
          <p:nvPr/>
        </p:nvSpPr>
        <p:spPr>
          <a:xfrm>
            <a:off x="7663597" y="2627777"/>
            <a:ext cx="3939517" cy="923330"/>
          </a:xfrm>
          <a:prstGeom prst="rect">
            <a:avLst/>
          </a:prstGeom>
          <a:noFill/>
        </p:spPr>
        <p:txBody>
          <a:bodyPr wrap="square" rtlCol="0">
            <a:spAutoFit/>
          </a:bodyPr>
          <a:lstStyle/>
          <a:p>
            <a:r>
              <a:rPr lang="tr-TR" dirty="0"/>
              <a:t>Genel çerçevenin tanımlanması ve detaylar için </a:t>
            </a:r>
            <a:r>
              <a:rPr lang="tr-TR" dirty="0" err="1"/>
              <a:t>ETKB’ye</a:t>
            </a:r>
            <a:r>
              <a:rPr lang="tr-TR" dirty="0"/>
              <a:t> tebliğ düzenleme yetkisi verilmesi</a:t>
            </a:r>
          </a:p>
        </p:txBody>
      </p:sp>
      <p:sp>
        <p:nvSpPr>
          <p:cNvPr id="17" name="Ok: Sağ 16">
            <a:extLst>
              <a:ext uri="{FF2B5EF4-FFF2-40B4-BE49-F238E27FC236}">
                <a16:creationId xmlns:a16="http://schemas.microsoft.com/office/drawing/2014/main" id="{A5D7BDE5-E6CD-4234-9D2C-4B09F6421389}"/>
              </a:ext>
            </a:extLst>
          </p:cNvPr>
          <p:cNvSpPr/>
          <p:nvPr/>
        </p:nvSpPr>
        <p:spPr>
          <a:xfrm>
            <a:off x="7119151" y="4314601"/>
            <a:ext cx="1491449" cy="2485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8" name="Metin kutusu 17">
            <a:extLst>
              <a:ext uri="{FF2B5EF4-FFF2-40B4-BE49-F238E27FC236}">
                <a16:creationId xmlns:a16="http://schemas.microsoft.com/office/drawing/2014/main" id="{B5D24985-8A6F-466E-9454-3C0D9893EB65}"/>
              </a:ext>
            </a:extLst>
          </p:cNvPr>
          <p:cNvSpPr txBox="1"/>
          <p:nvPr/>
        </p:nvSpPr>
        <p:spPr>
          <a:xfrm>
            <a:off x="8721371" y="3945140"/>
            <a:ext cx="3157781" cy="1754326"/>
          </a:xfrm>
          <a:prstGeom prst="rect">
            <a:avLst/>
          </a:prstGeom>
          <a:noFill/>
        </p:spPr>
        <p:txBody>
          <a:bodyPr wrap="square" rtlCol="0">
            <a:spAutoFit/>
          </a:bodyPr>
          <a:lstStyle/>
          <a:p>
            <a:r>
              <a:rPr lang="tr-TR" dirty="0"/>
              <a:t>Etütlerin yapılması, ihale katılım şartları, tekliflerin değerlendirilmesi, ödemeler, ölçme doğrulama, uyuşmazlık gibi konularda detayların tanımlanması</a:t>
            </a:r>
          </a:p>
        </p:txBody>
      </p:sp>
    </p:spTree>
    <p:extLst>
      <p:ext uri="{BB962C8B-B14F-4D97-AF65-F5344CB8AC3E}">
        <p14:creationId xmlns:p14="http://schemas.microsoft.com/office/powerpoint/2010/main" val="1037730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5BCE8A3E-0728-4198-9D83-35F8FCFA781C}"/>
              </a:ext>
            </a:extLst>
          </p:cNvPr>
          <p:cNvSpPr>
            <a:spLocks noGrp="1"/>
          </p:cNvSpPr>
          <p:nvPr>
            <p:ph type="sldNum" sz="quarter" idx="12"/>
          </p:nvPr>
        </p:nvSpPr>
        <p:spPr/>
        <p:txBody>
          <a:bodyPr/>
          <a:lstStyle/>
          <a:p>
            <a:fld id="{3A7292B7-BF71-405C-BD52-DF1A7F60FE28}" type="slidenum">
              <a:rPr lang="en-US" smtClean="0"/>
              <a:t>7</a:t>
            </a:fld>
            <a:endParaRPr lang="en-US"/>
          </a:p>
        </p:txBody>
      </p:sp>
      <p:pic>
        <p:nvPicPr>
          <p:cNvPr id="5" name="Resim 4">
            <a:extLst>
              <a:ext uri="{FF2B5EF4-FFF2-40B4-BE49-F238E27FC236}">
                <a16:creationId xmlns:a16="http://schemas.microsoft.com/office/drawing/2014/main" id="{FF18BD43-87F8-449D-9B2F-687000E11A64}"/>
              </a:ext>
            </a:extLst>
          </p:cNvPr>
          <p:cNvPicPr>
            <a:picLocks noChangeAspect="1"/>
          </p:cNvPicPr>
          <p:nvPr/>
        </p:nvPicPr>
        <p:blipFill>
          <a:blip r:embed="rId2"/>
          <a:stretch>
            <a:fillRect/>
          </a:stretch>
        </p:blipFill>
        <p:spPr>
          <a:xfrm>
            <a:off x="1159735" y="1581002"/>
            <a:ext cx="9872530" cy="5276998"/>
          </a:xfrm>
          <a:prstGeom prst="rect">
            <a:avLst/>
          </a:prstGeom>
        </p:spPr>
      </p:pic>
      <p:pic>
        <p:nvPicPr>
          <p:cNvPr id="6" name="Picture 2" descr="enerji ve tabii kaynaklar bakanlığı logo ile ilgili görsel sonucu">
            <a:extLst>
              <a:ext uri="{FF2B5EF4-FFF2-40B4-BE49-F238E27FC236}">
                <a16:creationId xmlns:a16="http://schemas.microsoft.com/office/drawing/2014/main" id="{D2B3904D-A6FA-47BC-8044-7F3D7B44E6A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62658" y="0"/>
            <a:ext cx="1829342" cy="1441522"/>
          </a:xfrm>
          <a:prstGeom prst="rect">
            <a:avLst/>
          </a:prstGeom>
          <a:noFill/>
          <a:extLst>
            <a:ext uri="{909E8E84-426E-40DD-AFC4-6F175D3DCCD1}">
              <a14:hiddenFill xmlns:a14="http://schemas.microsoft.com/office/drawing/2010/main">
                <a:solidFill>
                  <a:srgbClr val="FFFFFF"/>
                </a:solidFill>
              </a14:hiddenFill>
            </a:ext>
          </a:extLst>
        </p:spPr>
      </p:pic>
      <p:sp>
        <p:nvSpPr>
          <p:cNvPr id="7" name="Metin kutusu 1">
            <a:extLst>
              <a:ext uri="{FF2B5EF4-FFF2-40B4-BE49-F238E27FC236}">
                <a16:creationId xmlns:a16="http://schemas.microsoft.com/office/drawing/2014/main" id="{2AD16678-C4B6-441E-B14E-7D686E367D60}"/>
              </a:ext>
            </a:extLst>
          </p:cNvPr>
          <p:cNvSpPr txBox="1">
            <a:spLocks noChangeArrowheads="1"/>
          </p:cNvSpPr>
          <p:nvPr/>
        </p:nvSpPr>
        <p:spPr bwMode="auto">
          <a:xfrm>
            <a:off x="331342" y="520706"/>
            <a:ext cx="729457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tr-TR" altLang="tr-TR" sz="2000" b="1" dirty="0"/>
              <a:t>EPS MEVZUATI-İŞ AKIŞI</a:t>
            </a:r>
          </a:p>
        </p:txBody>
      </p:sp>
    </p:spTree>
    <p:extLst>
      <p:ext uri="{BB962C8B-B14F-4D97-AF65-F5344CB8AC3E}">
        <p14:creationId xmlns:p14="http://schemas.microsoft.com/office/powerpoint/2010/main" val="4160008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DD53B7E9-33A0-4A71-ADA1-CF12B851F67E}"/>
              </a:ext>
            </a:extLst>
          </p:cNvPr>
          <p:cNvSpPr>
            <a:spLocks noGrp="1"/>
          </p:cNvSpPr>
          <p:nvPr>
            <p:ph type="sldNum" sz="quarter" idx="12"/>
          </p:nvPr>
        </p:nvSpPr>
        <p:spPr/>
        <p:txBody>
          <a:bodyPr/>
          <a:lstStyle/>
          <a:p>
            <a:fld id="{3A7292B7-BF71-405C-BD52-DF1A7F60FE28}" type="slidenum">
              <a:rPr lang="en-US" smtClean="0"/>
              <a:t>8</a:t>
            </a:fld>
            <a:endParaRPr lang="en-US"/>
          </a:p>
        </p:txBody>
      </p:sp>
      <p:pic>
        <p:nvPicPr>
          <p:cNvPr id="5" name="Picture 2" descr="enerji ve tabii kaynaklar bakanlığı logo ile ilgili görsel sonucu">
            <a:extLst>
              <a:ext uri="{FF2B5EF4-FFF2-40B4-BE49-F238E27FC236}">
                <a16:creationId xmlns:a16="http://schemas.microsoft.com/office/drawing/2014/main" id="{9D6BD667-0574-43E4-93BB-00589CBDAC8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2658" y="0"/>
            <a:ext cx="1829342" cy="1441522"/>
          </a:xfrm>
          <a:prstGeom prst="rect">
            <a:avLst/>
          </a:prstGeom>
          <a:noFill/>
          <a:extLst>
            <a:ext uri="{909E8E84-426E-40DD-AFC4-6F175D3DCCD1}">
              <a14:hiddenFill xmlns:a14="http://schemas.microsoft.com/office/drawing/2010/main">
                <a:solidFill>
                  <a:srgbClr val="FFFFFF"/>
                </a:solidFill>
              </a14:hiddenFill>
            </a:ext>
          </a:extLst>
        </p:spPr>
      </p:pic>
      <p:sp>
        <p:nvSpPr>
          <p:cNvPr id="6" name="Metin kutusu 1">
            <a:hlinkClick r:id="rId3" action="ppaction://hlinkfile"/>
            <a:extLst>
              <a:ext uri="{FF2B5EF4-FFF2-40B4-BE49-F238E27FC236}">
                <a16:creationId xmlns:a16="http://schemas.microsoft.com/office/drawing/2014/main" id="{0B7D8E5C-57FC-4F31-82CE-C4E59170EE27}"/>
              </a:ext>
            </a:extLst>
          </p:cNvPr>
          <p:cNvSpPr txBox="1">
            <a:spLocks noChangeArrowheads="1"/>
          </p:cNvSpPr>
          <p:nvPr/>
        </p:nvSpPr>
        <p:spPr bwMode="auto">
          <a:xfrm>
            <a:off x="331342" y="520706"/>
            <a:ext cx="729457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tr-TR" altLang="tr-TR" sz="2000" b="1" dirty="0"/>
              <a:t>TEBLİĞ- GENEL ÇERÇEVE</a:t>
            </a:r>
          </a:p>
        </p:txBody>
      </p:sp>
      <p:sp>
        <p:nvSpPr>
          <p:cNvPr id="8" name="Metin kutusu 7">
            <a:extLst>
              <a:ext uri="{FF2B5EF4-FFF2-40B4-BE49-F238E27FC236}">
                <a16:creationId xmlns:a16="http://schemas.microsoft.com/office/drawing/2014/main" id="{3FFFCFF2-A0E1-4ACD-ADFD-037E8B9D00C7}"/>
              </a:ext>
            </a:extLst>
          </p:cNvPr>
          <p:cNvSpPr txBox="1"/>
          <p:nvPr/>
        </p:nvSpPr>
        <p:spPr>
          <a:xfrm>
            <a:off x="331342" y="1861060"/>
            <a:ext cx="11230252" cy="1754326"/>
          </a:xfrm>
          <a:prstGeom prst="rect">
            <a:avLst/>
          </a:prstGeom>
          <a:noFill/>
        </p:spPr>
        <p:txBody>
          <a:bodyPr wrap="square" rtlCol="0">
            <a:spAutoFit/>
          </a:bodyPr>
          <a:lstStyle/>
          <a:p>
            <a:pPr algn="just"/>
            <a:r>
              <a:rPr lang="tr-TR" b="1" dirty="0"/>
              <a:t>Amaç: G</a:t>
            </a:r>
            <a:r>
              <a:rPr lang="tr-TR" dirty="0"/>
              <a:t>enel yönetim kapsamındaki kamu idareleri ile diğer kamu kurum ve kuruluşlarının enerji tüketimlerini veya enerji giderlerini düşürmek üzere akdedecekleri enerji performans sözleşmeleri kapsamında; </a:t>
            </a:r>
            <a:r>
              <a:rPr lang="tr-TR" u="sng" dirty="0">
                <a:solidFill>
                  <a:srgbClr val="FF0000"/>
                </a:solidFill>
              </a:rPr>
              <a:t>etüt raporlarının hazırlanması, ihale hazırlıklarının yapılması, tekliflerin alınması, açılması, değerlendirilmesi ve sonuçlandırılması, Net Bugünkü Değerin hesaplanabilmesi, tasarrufların ölçümü ve doğrulanmasına ilişkin usul ve esaslar ile isteklilerde aranacak teknik ve mali yeterliklerin, ihalede esas alınan sözleşme taslağı, şartname taslağı, etüt raporu ve tasarruf doğrulama raporu</a:t>
            </a:r>
            <a:r>
              <a:rPr lang="tr-TR" dirty="0"/>
              <a:t> formatlarının belirlenmesidir.</a:t>
            </a:r>
          </a:p>
        </p:txBody>
      </p:sp>
      <p:sp>
        <p:nvSpPr>
          <p:cNvPr id="11" name="Metin kutusu 10">
            <a:extLst>
              <a:ext uri="{FF2B5EF4-FFF2-40B4-BE49-F238E27FC236}">
                <a16:creationId xmlns:a16="http://schemas.microsoft.com/office/drawing/2014/main" id="{AF24DCFA-8AA7-4EBD-BD38-8D231F381ED1}"/>
              </a:ext>
            </a:extLst>
          </p:cNvPr>
          <p:cNvSpPr txBox="1"/>
          <p:nvPr/>
        </p:nvSpPr>
        <p:spPr>
          <a:xfrm>
            <a:off x="331341" y="3847714"/>
            <a:ext cx="11523215" cy="646331"/>
          </a:xfrm>
          <a:prstGeom prst="rect">
            <a:avLst/>
          </a:prstGeom>
          <a:noFill/>
        </p:spPr>
        <p:txBody>
          <a:bodyPr wrap="square" rtlCol="0">
            <a:spAutoFit/>
          </a:bodyPr>
          <a:lstStyle/>
          <a:p>
            <a:r>
              <a:rPr lang="tr-TR" b="1" dirty="0"/>
              <a:t>Temel İlkeler: </a:t>
            </a:r>
            <a:r>
              <a:rPr lang="tr-TR" dirty="0"/>
              <a:t>yatırım bedeli en az </a:t>
            </a:r>
            <a:r>
              <a:rPr lang="tr-TR" u="sng" dirty="0">
                <a:solidFill>
                  <a:srgbClr val="FF0000"/>
                </a:solidFill>
              </a:rPr>
              <a:t>2.000.000 TL</a:t>
            </a:r>
            <a:r>
              <a:rPr lang="tr-TR" dirty="0"/>
              <a:t>,  binalarda </a:t>
            </a:r>
            <a:r>
              <a:rPr lang="tr-TR" u="sng" dirty="0">
                <a:solidFill>
                  <a:srgbClr val="FF0000"/>
                </a:solidFill>
              </a:rPr>
              <a:t>toplam tüketimde %10 </a:t>
            </a:r>
            <a:r>
              <a:rPr lang="tr-TR" dirty="0"/>
              <a:t>veya </a:t>
            </a:r>
            <a:r>
              <a:rPr lang="tr-TR" u="sng" dirty="0">
                <a:solidFill>
                  <a:srgbClr val="FF0000"/>
                </a:solidFill>
              </a:rPr>
              <a:t>herhangi bir alanda % 20 tasarruf</a:t>
            </a:r>
            <a:r>
              <a:rPr lang="tr-TR" dirty="0"/>
              <a:t>, </a:t>
            </a:r>
            <a:r>
              <a:rPr lang="tr-TR" u="sng" dirty="0">
                <a:solidFill>
                  <a:srgbClr val="FF0000"/>
                </a:solidFill>
              </a:rPr>
              <a:t>bina dışı tesislerde tasarruftan % 10 pay</a:t>
            </a:r>
            <a:r>
              <a:rPr lang="tr-TR" dirty="0"/>
              <a:t>. Basit geri ödemesi </a:t>
            </a:r>
            <a:r>
              <a:rPr lang="tr-TR" u="sng" dirty="0">
                <a:solidFill>
                  <a:srgbClr val="FF0000"/>
                </a:solidFill>
              </a:rPr>
              <a:t>iki yıldan </a:t>
            </a:r>
            <a:r>
              <a:rPr lang="tr-TR" dirty="0"/>
              <a:t>uzun önlemler. (Bakanlık bu değerleri değiştirebilir) </a:t>
            </a:r>
          </a:p>
        </p:txBody>
      </p:sp>
      <p:sp>
        <p:nvSpPr>
          <p:cNvPr id="12" name="Metin kutusu 11">
            <a:extLst>
              <a:ext uri="{FF2B5EF4-FFF2-40B4-BE49-F238E27FC236}">
                <a16:creationId xmlns:a16="http://schemas.microsoft.com/office/drawing/2014/main" id="{8266CD0A-13D9-4BDD-B453-F76F5A39290E}"/>
              </a:ext>
            </a:extLst>
          </p:cNvPr>
          <p:cNvSpPr txBox="1"/>
          <p:nvPr/>
        </p:nvSpPr>
        <p:spPr>
          <a:xfrm>
            <a:off x="331341" y="4617138"/>
            <a:ext cx="11230253" cy="646331"/>
          </a:xfrm>
          <a:prstGeom prst="rect">
            <a:avLst/>
          </a:prstGeom>
          <a:noFill/>
        </p:spPr>
        <p:txBody>
          <a:bodyPr wrap="square" rtlCol="0">
            <a:spAutoFit/>
          </a:bodyPr>
          <a:lstStyle/>
          <a:p>
            <a:r>
              <a:rPr lang="tr-TR" b="1" dirty="0"/>
              <a:t>Etütler: </a:t>
            </a:r>
            <a:r>
              <a:rPr lang="tr-TR" dirty="0"/>
              <a:t>İdareler, etüt raporlarını </a:t>
            </a:r>
            <a:r>
              <a:rPr lang="tr-TR" u="sng" dirty="0">
                <a:solidFill>
                  <a:srgbClr val="FF0000"/>
                </a:solidFill>
              </a:rPr>
              <a:t>etüt-proje sertifikalı </a:t>
            </a:r>
            <a:r>
              <a:rPr lang="tr-TR" dirty="0"/>
              <a:t>personele sahip olması durumunda kendileri de hazırlayabilir veya </a:t>
            </a:r>
            <a:r>
              <a:rPr lang="tr-TR" u="sng" dirty="0">
                <a:solidFill>
                  <a:srgbClr val="FF0000"/>
                </a:solidFill>
              </a:rPr>
              <a:t>Enerji Verimliliği Danışmanlık Şirketlerine </a:t>
            </a:r>
            <a:r>
              <a:rPr lang="tr-TR" dirty="0"/>
              <a:t>hazırlatabilir.  Binalar için etüt raporu formatı tebliğ eki olarak düzenlenmiştir.</a:t>
            </a:r>
          </a:p>
        </p:txBody>
      </p:sp>
      <p:sp>
        <p:nvSpPr>
          <p:cNvPr id="2" name="Dikdörtgen 1">
            <a:extLst>
              <a:ext uri="{FF2B5EF4-FFF2-40B4-BE49-F238E27FC236}">
                <a16:creationId xmlns:a16="http://schemas.microsoft.com/office/drawing/2014/main" id="{8E2BD364-5C53-4F43-8D80-952DF809C6DF}"/>
              </a:ext>
            </a:extLst>
          </p:cNvPr>
          <p:cNvSpPr/>
          <p:nvPr/>
        </p:nvSpPr>
        <p:spPr>
          <a:xfrm>
            <a:off x="331342" y="1256856"/>
            <a:ext cx="9548734" cy="369332"/>
          </a:xfrm>
          <a:prstGeom prst="rect">
            <a:avLst/>
          </a:prstGeom>
        </p:spPr>
        <p:txBody>
          <a:bodyPr wrap="square">
            <a:spAutoFit/>
          </a:bodyPr>
          <a:lstStyle/>
          <a:p>
            <a:r>
              <a:rPr lang="tr-TR" b="1" dirty="0"/>
              <a:t>Tebliğin Adı: </a:t>
            </a:r>
            <a:r>
              <a:rPr lang="tr-TR" dirty="0"/>
              <a:t>Kamuda Enerji Performans Sözleşmelerinin Uygulanmasına İlişkin Tebliğ</a:t>
            </a:r>
          </a:p>
        </p:txBody>
      </p:sp>
      <p:sp>
        <p:nvSpPr>
          <p:cNvPr id="3" name="Dikdörtgen 2">
            <a:extLst>
              <a:ext uri="{FF2B5EF4-FFF2-40B4-BE49-F238E27FC236}">
                <a16:creationId xmlns:a16="http://schemas.microsoft.com/office/drawing/2014/main" id="{E19BC8A9-7102-4BD5-91FF-B1445F252F93}"/>
              </a:ext>
            </a:extLst>
          </p:cNvPr>
          <p:cNvSpPr/>
          <p:nvPr/>
        </p:nvSpPr>
        <p:spPr>
          <a:xfrm>
            <a:off x="331341" y="5500886"/>
            <a:ext cx="11230252" cy="369332"/>
          </a:xfrm>
          <a:prstGeom prst="rect">
            <a:avLst/>
          </a:prstGeom>
        </p:spPr>
        <p:txBody>
          <a:bodyPr wrap="square">
            <a:spAutoFit/>
          </a:bodyPr>
          <a:lstStyle/>
          <a:p>
            <a:r>
              <a:rPr lang="tr-TR" b="1" dirty="0"/>
              <a:t>İhale usulü: </a:t>
            </a:r>
            <a:r>
              <a:rPr lang="tr-TR" dirty="0"/>
              <a:t>Bu tebliğ kapsamındaki ihaleler </a:t>
            </a:r>
            <a:r>
              <a:rPr lang="tr-TR" u="sng" dirty="0">
                <a:solidFill>
                  <a:srgbClr val="FF0000"/>
                </a:solidFill>
              </a:rPr>
              <a:t>kapalı teklif usulüne </a:t>
            </a:r>
            <a:r>
              <a:rPr lang="tr-TR" dirty="0"/>
              <a:t>göre yapılır. </a:t>
            </a:r>
          </a:p>
        </p:txBody>
      </p:sp>
      <p:sp>
        <p:nvSpPr>
          <p:cNvPr id="21" name="Metin kutusu 20">
            <a:extLst>
              <a:ext uri="{FF2B5EF4-FFF2-40B4-BE49-F238E27FC236}">
                <a16:creationId xmlns:a16="http://schemas.microsoft.com/office/drawing/2014/main" id="{4981C20D-3F3E-414A-8172-C996AD6DDCE7}"/>
              </a:ext>
            </a:extLst>
          </p:cNvPr>
          <p:cNvSpPr txBox="1"/>
          <p:nvPr/>
        </p:nvSpPr>
        <p:spPr>
          <a:xfrm>
            <a:off x="331341" y="5993311"/>
            <a:ext cx="11230253" cy="369332"/>
          </a:xfrm>
          <a:prstGeom prst="rect">
            <a:avLst/>
          </a:prstGeom>
          <a:noFill/>
        </p:spPr>
        <p:txBody>
          <a:bodyPr wrap="square" rtlCol="0">
            <a:spAutoFit/>
          </a:bodyPr>
          <a:lstStyle/>
          <a:p>
            <a:r>
              <a:rPr lang="tr-TR" b="1" dirty="0"/>
              <a:t>İhale: </a:t>
            </a:r>
            <a:r>
              <a:rPr lang="tr-TR" dirty="0"/>
              <a:t>İdare tarafından belirlenen Enerji Verimliliği Önlemlerini için İhale duyurusu (EKAP) üzerinden yapılır.  </a:t>
            </a:r>
          </a:p>
        </p:txBody>
      </p:sp>
    </p:spTree>
    <p:extLst>
      <p:ext uri="{BB962C8B-B14F-4D97-AF65-F5344CB8AC3E}">
        <p14:creationId xmlns:p14="http://schemas.microsoft.com/office/powerpoint/2010/main" val="593433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50F69ADE-D0A0-4A3A-9DFB-82CB30EE90C1}"/>
              </a:ext>
            </a:extLst>
          </p:cNvPr>
          <p:cNvSpPr>
            <a:spLocks noGrp="1"/>
          </p:cNvSpPr>
          <p:nvPr>
            <p:ph type="sldNum" sz="quarter" idx="12"/>
          </p:nvPr>
        </p:nvSpPr>
        <p:spPr/>
        <p:txBody>
          <a:bodyPr/>
          <a:lstStyle/>
          <a:p>
            <a:fld id="{3A7292B7-BF71-405C-BD52-DF1A7F60FE28}" type="slidenum">
              <a:rPr lang="en-US" smtClean="0"/>
              <a:t>9</a:t>
            </a:fld>
            <a:endParaRPr lang="en-US"/>
          </a:p>
        </p:txBody>
      </p:sp>
      <p:pic>
        <p:nvPicPr>
          <p:cNvPr id="5" name="Picture 2" descr="enerji ve tabii kaynaklar bakanlığı logo ile ilgili görsel sonucu">
            <a:extLst>
              <a:ext uri="{FF2B5EF4-FFF2-40B4-BE49-F238E27FC236}">
                <a16:creationId xmlns:a16="http://schemas.microsoft.com/office/drawing/2014/main" id="{62554C85-34AD-4ADD-969B-D508D661D00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2658" y="0"/>
            <a:ext cx="1829342" cy="1441522"/>
          </a:xfrm>
          <a:prstGeom prst="rect">
            <a:avLst/>
          </a:prstGeom>
          <a:noFill/>
          <a:extLst>
            <a:ext uri="{909E8E84-426E-40DD-AFC4-6F175D3DCCD1}">
              <a14:hiddenFill xmlns:a14="http://schemas.microsoft.com/office/drawing/2010/main">
                <a:solidFill>
                  <a:srgbClr val="FFFFFF"/>
                </a:solidFill>
              </a14:hiddenFill>
            </a:ext>
          </a:extLst>
        </p:spPr>
      </p:pic>
      <p:sp>
        <p:nvSpPr>
          <p:cNvPr id="6" name="Metin kutusu 1">
            <a:hlinkClick r:id="rId3" action="ppaction://hlinkfile"/>
            <a:extLst>
              <a:ext uri="{FF2B5EF4-FFF2-40B4-BE49-F238E27FC236}">
                <a16:creationId xmlns:a16="http://schemas.microsoft.com/office/drawing/2014/main" id="{1BA94B5D-8FFF-406B-A360-609913301033}"/>
              </a:ext>
            </a:extLst>
          </p:cNvPr>
          <p:cNvSpPr txBox="1">
            <a:spLocks noChangeArrowheads="1"/>
          </p:cNvSpPr>
          <p:nvPr/>
        </p:nvSpPr>
        <p:spPr bwMode="auto">
          <a:xfrm>
            <a:off x="331342" y="520706"/>
            <a:ext cx="729457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tr-TR" altLang="tr-TR" sz="2000" b="1" dirty="0"/>
              <a:t>TEBLİĞ - GENEL ÇERÇEVE</a:t>
            </a:r>
          </a:p>
        </p:txBody>
      </p:sp>
      <p:sp>
        <p:nvSpPr>
          <p:cNvPr id="7" name="Metin kutusu 6">
            <a:extLst>
              <a:ext uri="{FF2B5EF4-FFF2-40B4-BE49-F238E27FC236}">
                <a16:creationId xmlns:a16="http://schemas.microsoft.com/office/drawing/2014/main" id="{B9C636BA-7E69-44FE-B1D9-7AC862D49330}"/>
              </a:ext>
            </a:extLst>
          </p:cNvPr>
          <p:cNvSpPr txBox="1"/>
          <p:nvPr/>
        </p:nvSpPr>
        <p:spPr>
          <a:xfrm>
            <a:off x="409852" y="3897138"/>
            <a:ext cx="11372295" cy="646331"/>
          </a:xfrm>
          <a:prstGeom prst="rect">
            <a:avLst/>
          </a:prstGeom>
          <a:noFill/>
        </p:spPr>
        <p:txBody>
          <a:bodyPr wrap="square" rtlCol="0">
            <a:spAutoFit/>
          </a:bodyPr>
          <a:lstStyle/>
          <a:p>
            <a:r>
              <a:rPr lang="tr-TR" b="1" dirty="0"/>
              <a:t>Uygulama Dönemi: </a:t>
            </a:r>
            <a:r>
              <a:rPr lang="tr-TR" dirty="0"/>
              <a:t>Süresi İdare tarafından şartnamede belirlenir. Mücbir sebepler dışında </a:t>
            </a:r>
            <a:r>
              <a:rPr lang="tr-TR" u="sng" dirty="0">
                <a:solidFill>
                  <a:srgbClr val="FF0000"/>
                </a:solidFill>
              </a:rPr>
              <a:t>cezalı süre </a:t>
            </a:r>
            <a:r>
              <a:rPr lang="tr-TR" dirty="0"/>
              <a:t>verilebilir. Yine de tamamlanamazsa sözleşme feshedilir.</a:t>
            </a:r>
            <a:endParaRPr lang="tr-TR" b="1" dirty="0"/>
          </a:p>
        </p:txBody>
      </p:sp>
      <p:sp>
        <p:nvSpPr>
          <p:cNvPr id="8" name="Metin kutusu 7">
            <a:extLst>
              <a:ext uri="{FF2B5EF4-FFF2-40B4-BE49-F238E27FC236}">
                <a16:creationId xmlns:a16="http://schemas.microsoft.com/office/drawing/2014/main" id="{F78BC232-523E-4F5F-A255-4CA34AC02CD2}"/>
              </a:ext>
            </a:extLst>
          </p:cNvPr>
          <p:cNvSpPr txBox="1"/>
          <p:nvPr/>
        </p:nvSpPr>
        <p:spPr>
          <a:xfrm>
            <a:off x="456189" y="5644444"/>
            <a:ext cx="11499395" cy="646331"/>
          </a:xfrm>
          <a:prstGeom prst="rect">
            <a:avLst/>
          </a:prstGeom>
          <a:noFill/>
        </p:spPr>
        <p:txBody>
          <a:bodyPr wrap="square" rtlCol="0">
            <a:spAutoFit/>
          </a:bodyPr>
          <a:lstStyle/>
          <a:p>
            <a:r>
              <a:rPr lang="tr-TR" b="1" dirty="0"/>
              <a:t>İzleme Dönemi: </a:t>
            </a:r>
            <a:r>
              <a:rPr lang="tr-TR" dirty="0"/>
              <a:t>İzleme döneminin başladığı tarihten itibaren tamamlanan her 12 aylık dönemin sonunda </a:t>
            </a:r>
            <a:r>
              <a:rPr lang="tr-TR" u="sng" dirty="0">
                <a:solidFill>
                  <a:srgbClr val="FF0000"/>
                </a:solidFill>
              </a:rPr>
              <a:t>yıllık tasarruf doğrulama raporu</a:t>
            </a:r>
            <a:r>
              <a:rPr lang="tr-TR" dirty="0"/>
              <a:t> hazırlanır. Rapor formatı şartname ekinde verilmektedir.</a:t>
            </a:r>
            <a:endParaRPr lang="tr-TR" b="1" dirty="0"/>
          </a:p>
        </p:txBody>
      </p:sp>
      <p:sp>
        <p:nvSpPr>
          <p:cNvPr id="9" name="Metin kutusu 8">
            <a:extLst>
              <a:ext uri="{FF2B5EF4-FFF2-40B4-BE49-F238E27FC236}">
                <a16:creationId xmlns:a16="http://schemas.microsoft.com/office/drawing/2014/main" id="{71081F73-3FEB-4AD6-8896-E73FFB3DC326}"/>
              </a:ext>
            </a:extLst>
          </p:cNvPr>
          <p:cNvSpPr txBox="1"/>
          <p:nvPr/>
        </p:nvSpPr>
        <p:spPr>
          <a:xfrm>
            <a:off x="456189" y="4798936"/>
            <a:ext cx="10821140" cy="646331"/>
          </a:xfrm>
          <a:prstGeom prst="rect">
            <a:avLst/>
          </a:prstGeom>
          <a:noFill/>
        </p:spPr>
        <p:txBody>
          <a:bodyPr wrap="square" rtlCol="0">
            <a:spAutoFit/>
          </a:bodyPr>
          <a:lstStyle/>
          <a:p>
            <a:r>
              <a:rPr lang="tr-TR" b="1" dirty="0"/>
              <a:t>Kabul: </a:t>
            </a:r>
            <a:r>
              <a:rPr lang="tr-TR" dirty="0"/>
              <a:t>İşin kabulü, sözleşmeye uygun olarak yapılır. </a:t>
            </a:r>
            <a:r>
              <a:rPr lang="tr-TR" u="sng" dirty="0">
                <a:solidFill>
                  <a:srgbClr val="FF0000"/>
                </a:solidFill>
              </a:rPr>
              <a:t>Uygulama kontrol komisyonunun kabulü </a:t>
            </a:r>
            <a:r>
              <a:rPr lang="tr-TR" dirty="0"/>
              <a:t>ile garanti süreleri ve izleme dönemi başlar. Ekipmanların mülkiyeti kabul ile idareye geçer.</a:t>
            </a:r>
            <a:r>
              <a:rPr lang="tr-TR" b="1" dirty="0"/>
              <a:t> </a:t>
            </a:r>
          </a:p>
        </p:txBody>
      </p:sp>
      <p:sp>
        <p:nvSpPr>
          <p:cNvPr id="14" name="Metin kutusu 13">
            <a:extLst>
              <a:ext uri="{FF2B5EF4-FFF2-40B4-BE49-F238E27FC236}">
                <a16:creationId xmlns:a16="http://schemas.microsoft.com/office/drawing/2014/main" id="{9B9CD2C8-B7E3-41AA-ADEA-EFFD30E1C688}"/>
              </a:ext>
            </a:extLst>
          </p:cNvPr>
          <p:cNvSpPr txBox="1"/>
          <p:nvPr/>
        </p:nvSpPr>
        <p:spPr>
          <a:xfrm>
            <a:off x="457709" y="1176283"/>
            <a:ext cx="11523215" cy="646331"/>
          </a:xfrm>
          <a:prstGeom prst="rect">
            <a:avLst/>
          </a:prstGeom>
          <a:noFill/>
        </p:spPr>
        <p:txBody>
          <a:bodyPr wrap="square" rtlCol="0">
            <a:spAutoFit/>
          </a:bodyPr>
          <a:lstStyle/>
          <a:p>
            <a:r>
              <a:rPr lang="tr-TR" b="1" dirty="0"/>
              <a:t>İstekli olabilecekler: </a:t>
            </a:r>
            <a:r>
              <a:rPr lang="tr-TR" dirty="0"/>
              <a:t>Bünyesinde </a:t>
            </a:r>
            <a:r>
              <a:rPr lang="tr-TR" u="sng" dirty="0">
                <a:solidFill>
                  <a:srgbClr val="FF0000"/>
                </a:solidFill>
              </a:rPr>
              <a:t>ölçme doğrulama uzmanı </a:t>
            </a:r>
            <a:r>
              <a:rPr lang="tr-TR" dirty="0"/>
              <a:t>bulunduran tüzel kişiliğe haiz istekliler İhalelere teklif verebilir. Ya da ÖD uzmanı olan </a:t>
            </a:r>
            <a:r>
              <a:rPr lang="tr-TR" u="sng" dirty="0" err="1">
                <a:solidFill>
                  <a:srgbClr val="FF0000"/>
                </a:solidFill>
              </a:rPr>
              <a:t>EVD’ler</a:t>
            </a:r>
            <a:r>
              <a:rPr lang="tr-TR" u="sng" dirty="0">
                <a:solidFill>
                  <a:srgbClr val="FF0000"/>
                </a:solidFill>
              </a:rPr>
              <a:t> ile iş ortaklığı </a:t>
            </a:r>
            <a:r>
              <a:rPr lang="tr-TR" dirty="0"/>
              <a:t>veya  alt yüklenici ilişkisi kurarak İhalelere teklif verebilir. </a:t>
            </a:r>
            <a:endParaRPr lang="tr-TR" b="1" dirty="0"/>
          </a:p>
        </p:txBody>
      </p:sp>
      <p:sp>
        <p:nvSpPr>
          <p:cNvPr id="15" name="Metin kutusu 14">
            <a:extLst>
              <a:ext uri="{FF2B5EF4-FFF2-40B4-BE49-F238E27FC236}">
                <a16:creationId xmlns:a16="http://schemas.microsoft.com/office/drawing/2014/main" id="{DFD3D36E-098F-4B7E-8779-CB9BDB3EEA13}"/>
              </a:ext>
            </a:extLst>
          </p:cNvPr>
          <p:cNvSpPr txBox="1"/>
          <p:nvPr/>
        </p:nvSpPr>
        <p:spPr>
          <a:xfrm>
            <a:off x="423169" y="2044474"/>
            <a:ext cx="11345662" cy="646331"/>
          </a:xfrm>
          <a:prstGeom prst="rect">
            <a:avLst/>
          </a:prstGeom>
          <a:noFill/>
        </p:spPr>
        <p:txBody>
          <a:bodyPr wrap="square" rtlCol="0">
            <a:spAutoFit/>
          </a:bodyPr>
          <a:lstStyle/>
          <a:p>
            <a:r>
              <a:rPr lang="tr-TR" b="1" dirty="0"/>
              <a:t>Teklif: </a:t>
            </a:r>
            <a:r>
              <a:rPr lang="tr-TR" u="sng" dirty="0">
                <a:solidFill>
                  <a:srgbClr val="FF0000"/>
                </a:solidFill>
              </a:rPr>
              <a:t>İstekliler gerek görürse yerinde inceleme yaparak </a:t>
            </a:r>
            <a:r>
              <a:rPr lang="tr-TR" dirty="0"/>
              <a:t>teklif verecekler. Teklif formatı tebliğ ekinde şartname eki olarak verilecektir. Teklif </a:t>
            </a:r>
            <a:r>
              <a:rPr lang="tr-TR" u="sng" dirty="0">
                <a:solidFill>
                  <a:srgbClr val="FF0000"/>
                </a:solidFill>
              </a:rPr>
              <a:t>asgari 90 (doksan) gün geçerli </a:t>
            </a:r>
            <a:r>
              <a:rPr lang="tr-TR" dirty="0"/>
              <a:t>olacaktır. </a:t>
            </a:r>
            <a:endParaRPr lang="tr-TR" b="1" dirty="0"/>
          </a:p>
        </p:txBody>
      </p:sp>
      <p:sp>
        <p:nvSpPr>
          <p:cNvPr id="16" name="Metin kutusu 15">
            <a:extLst>
              <a:ext uri="{FF2B5EF4-FFF2-40B4-BE49-F238E27FC236}">
                <a16:creationId xmlns:a16="http://schemas.microsoft.com/office/drawing/2014/main" id="{AD60A3E5-EA50-4C77-BE37-EC4A8A9CAD36}"/>
              </a:ext>
            </a:extLst>
          </p:cNvPr>
          <p:cNvSpPr txBox="1"/>
          <p:nvPr/>
        </p:nvSpPr>
        <p:spPr>
          <a:xfrm>
            <a:off x="423169" y="2828835"/>
            <a:ext cx="11230253" cy="923330"/>
          </a:xfrm>
          <a:prstGeom prst="rect">
            <a:avLst/>
          </a:prstGeom>
          <a:noFill/>
        </p:spPr>
        <p:txBody>
          <a:bodyPr wrap="square" rtlCol="0">
            <a:spAutoFit/>
          </a:bodyPr>
          <a:lstStyle/>
          <a:p>
            <a:r>
              <a:rPr lang="tr-TR" b="1" dirty="0"/>
              <a:t>Tekliflerin Değerlendirilmesi: </a:t>
            </a:r>
            <a:r>
              <a:rPr lang="tr-TR" dirty="0"/>
              <a:t>İdare bünyesinde kurulacak bir komisyon teklifleri değerlendirecek. Projenin ekonomik ömrü boyunca İdareye sağlanacak net fayda açısından </a:t>
            </a:r>
            <a:r>
              <a:rPr lang="tr-TR" u="sng" dirty="0">
                <a:solidFill>
                  <a:srgbClr val="FF0000"/>
                </a:solidFill>
              </a:rPr>
              <a:t>en yüksek </a:t>
            </a:r>
            <a:r>
              <a:rPr lang="tr-TR" u="sng" dirty="0" err="1">
                <a:solidFill>
                  <a:srgbClr val="FF0000"/>
                </a:solidFill>
              </a:rPr>
              <a:t>NBD’ye</a:t>
            </a:r>
            <a:r>
              <a:rPr lang="tr-TR" dirty="0"/>
              <a:t> sahip teklif en uygun teklif olarak kabul edilir. NBD hesabına yönelik bir tablo şartname ekinde teklif formatı olarak verilmektedir. </a:t>
            </a:r>
          </a:p>
        </p:txBody>
      </p:sp>
    </p:spTree>
    <p:extLst>
      <p:ext uri="{BB962C8B-B14F-4D97-AF65-F5344CB8AC3E}">
        <p14:creationId xmlns:p14="http://schemas.microsoft.com/office/powerpoint/2010/main" val="217417231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871</TotalTime>
  <Words>2602</Words>
  <Application>Microsoft Office PowerPoint</Application>
  <PresentationFormat>Geniş ekran</PresentationFormat>
  <Paragraphs>462</Paragraphs>
  <Slides>17</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17</vt:i4>
      </vt:variant>
    </vt:vector>
  </HeadingPairs>
  <TitlesOfParts>
    <vt:vector size="23" baseType="lpstr">
      <vt:lpstr>Microsoft YaHei</vt:lpstr>
      <vt:lpstr>Arial</vt:lpstr>
      <vt:lpstr>Calibri</vt:lpstr>
      <vt:lpstr>Calibri Light</vt:lpstr>
      <vt:lpstr>Times New Roman</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Enerji ve Tabii Kaynaklar Bakanlığı</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Oguz Kursat Kabakci</dc:creator>
  <cp:lastModifiedBy>Oguz Kursat Kabakci</cp:lastModifiedBy>
  <cp:revision>163</cp:revision>
  <dcterms:created xsi:type="dcterms:W3CDTF">2019-11-11T08:27:04Z</dcterms:created>
  <dcterms:modified xsi:type="dcterms:W3CDTF">2021-05-24T06:27:55Z</dcterms:modified>
</cp:coreProperties>
</file>