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334" r:id="rId3"/>
    <p:sldId id="258" r:id="rId4"/>
    <p:sldId id="259" r:id="rId5"/>
    <p:sldId id="260" r:id="rId6"/>
    <p:sldId id="335" r:id="rId7"/>
    <p:sldId id="262" r:id="rId8"/>
    <p:sldId id="263" r:id="rId9"/>
    <p:sldId id="264" r:id="rId10"/>
    <p:sldId id="333" r:id="rId11"/>
    <p:sldId id="268" r:id="rId12"/>
    <p:sldId id="270" r:id="rId13"/>
    <p:sldId id="340" r:id="rId14"/>
    <p:sldId id="276" r:id="rId15"/>
    <p:sldId id="277" r:id="rId16"/>
    <p:sldId id="282" r:id="rId17"/>
    <p:sldId id="284" r:id="rId18"/>
    <p:sldId id="286" r:id="rId19"/>
    <p:sldId id="288" r:id="rId20"/>
    <p:sldId id="290" r:id="rId21"/>
    <p:sldId id="338" r:id="rId22"/>
    <p:sldId id="296" r:id="rId23"/>
    <p:sldId id="341" r:id="rId24"/>
    <p:sldId id="292" r:id="rId25"/>
    <p:sldId id="336" r:id="rId26"/>
    <p:sldId id="301" r:id="rId2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AB35"/>
    <a:srgbClr val="F95737"/>
    <a:srgbClr val="81BC00"/>
    <a:srgbClr val="80BD00"/>
    <a:srgbClr val="FFC000"/>
    <a:srgbClr val="45BDED"/>
    <a:srgbClr val="A4B779"/>
    <a:srgbClr val="F8EA38"/>
    <a:srgbClr val="BD9373"/>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Orta Stil 4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Açık Stil 3 - Vurgu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A488322-F2BA-4B5B-9748-0D474271808F}" styleName="Orta Stil 3 - Vurgu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Açık Stil 1 - Vurgu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Açık Stil 1 - Vurgu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Açık Stil 1 - Vurgu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Açık Stil 2 - Vurgu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6" d="100"/>
          <a:sy n="66" d="100"/>
        </p:scale>
        <p:origin x="63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309092-44C9-4F3B-BD5B-0451F32F3F92}" type="doc">
      <dgm:prSet loTypeId="urn:microsoft.com/office/officeart/2005/8/layout/chevron1" loCatId="process" qsTypeId="urn:microsoft.com/office/officeart/2005/8/quickstyle/simple1" qsCatId="simple" csTypeId="urn:microsoft.com/office/officeart/2005/8/colors/accent1_2" csCatId="accent1" phldr="1"/>
      <dgm:spPr/>
    </dgm:pt>
    <dgm:pt modelId="{27991A2A-B202-4AA7-8E26-92E19E5C605F}">
      <dgm:prSet phldrT="[Metin]"/>
      <dgm:spPr>
        <a:solidFill>
          <a:srgbClr val="81BC00"/>
        </a:solidFill>
      </dgm:spPr>
      <dgm:t>
        <a:bodyPr/>
        <a:lstStyle/>
        <a:p>
          <a:pPr algn="ctr"/>
          <a:r>
            <a:rPr lang="tr-TR" dirty="0" smtClean="0"/>
            <a:t>İŞLETME SÜRESİ</a:t>
          </a:r>
          <a:endParaRPr lang="tr-TR" dirty="0"/>
        </a:p>
      </dgm:t>
    </dgm:pt>
    <dgm:pt modelId="{4F7DDC0D-C50F-4476-BC08-663E44C35E7A}" type="parTrans" cxnId="{634B35FE-D909-40E4-AA91-FB07166024C8}">
      <dgm:prSet/>
      <dgm:spPr/>
      <dgm:t>
        <a:bodyPr/>
        <a:lstStyle/>
        <a:p>
          <a:pPr algn="ctr"/>
          <a:endParaRPr lang="tr-TR"/>
        </a:p>
      </dgm:t>
    </dgm:pt>
    <dgm:pt modelId="{2BCC5273-8141-4D76-913B-1D0D7E631BB3}" type="sibTrans" cxnId="{634B35FE-D909-40E4-AA91-FB07166024C8}">
      <dgm:prSet/>
      <dgm:spPr/>
      <dgm:t>
        <a:bodyPr/>
        <a:lstStyle/>
        <a:p>
          <a:pPr algn="ctr"/>
          <a:endParaRPr lang="tr-TR"/>
        </a:p>
      </dgm:t>
    </dgm:pt>
    <dgm:pt modelId="{DE58D230-3EA1-4228-A901-D4517E1F044A}">
      <dgm:prSet phldrT="[Metin]"/>
      <dgm:spPr>
        <a:solidFill>
          <a:srgbClr val="80BD00"/>
        </a:solidFill>
      </dgm:spPr>
      <dgm:t>
        <a:bodyPr/>
        <a:lstStyle/>
        <a:p>
          <a:pPr algn="ctr"/>
          <a:r>
            <a:rPr lang="tr-TR" dirty="0" smtClean="0"/>
            <a:t>YATIRIM BÜTÇESİ</a:t>
          </a:r>
          <a:endParaRPr lang="tr-TR" dirty="0"/>
        </a:p>
      </dgm:t>
    </dgm:pt>
    <dgm:pt modelId="{BA72A002-4233-4B17-8685-0EE78A7FC0F6}" type="parTrans" cxnId="{A23662D7-25FA-480D-9585-A9BDB845091E}">
      <dgm:prSet/>
      <dgm:spPr/>
      <dgm:t>
        <a:bodyPr/>
        <a:lstStyle/>
        <a:p>
          <a:pPr algn="ctr"/>
          <a:endParaRPr lang="tr-TR"/>
        </a:p>
      </dgm:t>
    </dgm:pt>
    <dgm:pt modelId="{D56B2753-812E-4D17-AAE2-38AC8E59752F}" type="sibTrans" cxnId="{A23662D7-25FA-480D-9585-A9BDB845091E}">
      <dgm:prSet/>
      <dgm:spPr/>
      <dgm:t>
        <a:bodyPr/>
        <a:lstStyle/>
        <a:p>
          <a:pPr algn="ctr"/>
          <a:endParaRPr lang="tr-TR"/>
        </a:p>
      </dgm:t>
    </dgm:pt>
    <dgm:pt modelId="{453D145F-645E-4A8E-A4B8-2AF0A4614C4F}">
      <dgm:prSet phldrT="[Metin]"/>
      <dgm:spPr>
        <a:solidFill>
          <a:srgbClr val="81BC00"/>
        </a:solidFill>
      </dgm:spPr>
      <dgm:t>
        <a:bodyPr/>
        <a:lstStyle/>
        <a:p>
          <a:pPr algn="ctr"/>
          <a:r>
            <a:rPr lang="tr-TR" dirty="0" smtClean="0"/>
            <a:t>TASARRUF POTANSİYELİ </a:t>
          </a:r>
          <a:endParaRPr lang="tr-TR" dirty="0"/>
        </a:p>
      </dgm:t>
    </dgm:pt>
    <dgm:pt modelId="{381BF13C-592F-4C22-A7ED-CAAEBB8D14AC}" type="parTrans" cxnId="{F949E839-2E6D-4DCF-8D54-8C86ED11D75E}">
      <dgm:prSet/>
      <dgm:spPr/>
      <dgm:t>
        <a:bodyPr/>
        <a:lstStyle/>
        <a:p>
          <a:pPr algn="ctr"/>
          <a:endParaRPr lang="tr-TR"/>
        </a:p>
      </dgm:t>
    </dgm:pt>
    <dgm:pt modelId="{9C255060-B4E3-404B-B9A1-E5CF106E507E}" type="sibTrans" cxnId="{F949E839-2E6D-4DCF-8D54-8C86ED11D75E}">
      <dgm:prSet/>
      <dgm:spPr/>
      <dgm:t>
        <a:bodyPr/>
        <a:lstStyle/>
        <a:p>
          <a:pPr algn="ctr"/>
          <a:endParaRPr lang="tr-TR"/>
        </a:p>
      </dgm:t>
    </dgm:pt>
    <dgm:pt modelId="{F22813AC-D0F4-4204-951E-8C32C4F4135B}" type="pres">
      <dgm:prSet presAssocID="{F8309092-44C9-4F3B-BD5B-0451F32F3F92}" presName="Name0" presStyleCnt="0">
        <dgm:presLayoutVars>
          <dgm:dir/>
          <dgm:animLvl val="lvl"/>
          <dgm:resizeHandles val="exact"/>
        </dgm:presLayoutVars>
      </dgm:prSet>
      <dgm:spPr/>
    </dgm:pt>
    <dgm:pt modelId="{10BB88F4-595A-4EA4-B60E-8D0B1BE03CBC}" type="pres">
      <dgm:prSet presAssocID="{27991A2A-B202-4AA7-8E26-92E19E5C605F}" presName="parTxOnly" presStyleLbl="node1" presStyleIdx="0" presStyleCnt="3">
        <dgm:presLayoutVars>
          <dgm:chMax val="0"/>
          <dgm:chPref val="0"/>
          <dgm:bulletEnabled val="1"/>
        </dgm:presLayoutVars>
      </dgm:prSet>
      <dgm:spPr/>
      <dgm:t>
        <a:bodyPr/>
        <a:lstStyle/>
        <a:p>
          <a:endParaRPr lang="tr-TR"/>
        </a:p>
      </dgm:t>
    </dgm:pt>
    <dgm:pt modelId="{817D2602-87B8-4C98-AF92-5AB9B23128A9}" type="pres">
      <dgm:prSet presAssocID="{2BCC5273-8141-4D76-913B-1D0D7E631BB3}" presName="parTxOnlySpace" presStyleCnt="0"/>
      <dgm:spPr/>
    </dgm:pt>
    <dgm:pt modelId="{B375D63E-570A-4DE0-82E0-49F3BB50CB06}" type="pres">
      <dgm:prSet presAssocID="{DE58D230-3EA1-4228-A901-D4517E1F044A}" presName="parTxOnly" presStyleLbl="node1" presStyleIdx="1" presStyleCnt="3" custLinFactNeighborX="-10586" custLinFactNeighborY="1501">
        <dgm:presLayoutVars>
          <dgm:chMax val="0"/>
          <dgm:chPref val="0"/>
          <dgm:bulletEnabled val="1"/>
        </dgm:presLayoutVars>
      </dgm:prSet>
      <dgm:spPr/>
      <dgm:t>
        <a:bodyPr/>
        <a:lstStyle/>
        <a:p>
          <a:endParaRPr lang="tr-TR"/>
        </a:p>
      </dgm:t>
    </dgm:pt>
    <dgm:pt modelId="{4CF1C294-06F9-40E4-B967-E9306CEE0EA4}" type="pres">
      <dgm:prSet presAssocID="{D56B2753-812E-4D17-AAE2-38AC8E59752F}" presName="parTxOnlySpace" presStyleCnt="0"/>
      <dgm:spPr/>
    </dgm:pt>
    <dgm:pt modelId="{51CA3C84-8407-4D04-A16C-F891F2DB127C}" type="pres">
      <dgm:prSet presAssocID="{453D145F-645E-4A8E-A4B8-2AF0A4614C4F}" presName="parTxOnly" presStyleLbl="node1" presStyleIdx="2" presStyleCnt="3">
        <dgm:presLayoutVars>
          <dgm:chMax val="0"/>
          <dgm:chPref val="0"/>
          <dgm:bulletEnabled val="1"/>
        </dgm:presLayoutVars>
      </dgm:prSet>
      <dgm:spPr/>
      <dgm:t>
        <a:bodyPr/>
        <a:lstStyle/>
        <a:p>
          <a:endParaRPr lang="tr-TR"/>
        </a:p>
      </dgm:t>
    </dgm:pt>
  </dgm:ptLst>
  <dgm:cxnLst>
    <dgm:cxn modelId="{E23DAAC8-A320-4810-B155-80BE6165C10E}" type="presOf" srcId="{27991A2A-B202-4AA7-8E26-92E19E5C605F}" destId="{10BB88F4-595A-4EA4-B60E-8D0B1BE03CBC}" srcOrd="0" destOrd="0" presId="urn:microsoft.com/office/officeart/2005/8/layout/chevron1"/>
    <dgm:cxn modelId="{2134674E-9525-4346-A63B-2D98C84BAF83}" type="presOf" srcId="{DE58D230-3EA1-4228-A901-D4517E1F044A}" destId="{B375D63E-570A-4DE0-82E0-49F3BB50CB06}" srcOrd="0" destOrd="0" presId="urn:microsoft.com/office/officeart/2005/8/layout/chevron1"/>
    <dgm:cxn modelId="{634B35FE-D909-40E4-AA91-FB07166024C8}" srcId="{F8309092-44C9-4F3B-BD5B-0451F32F3F92}" destId="{27991A2A-B202-4AA7-8E26-92E19E5C605F}" srcOrd="0" destOrd="0" parTransId="{4F7DDC0D-C50F-4476-BC08-663E44C35E7A}" sibTransId="{2BCC5273-8141-4D76-913B-1D0D7E631BB3}"/>
    <dgm:cxn modelId="{DDB5477E-F605-4E6D-B1DB-3E79661B8A1B}" type="presOf" srcId="{453D145F-645E-4A8E-A4B8-2AF0A4614C4F}" destId="{51CA3C84-8407-4D04-A16C-F891F2DB127C}" srcOrd="0" destOrd="0" presId="urn:microsoft.com/office/officeart/2005/8/layout/chevron1"/>
    <dgm:cxn modelId="{F949E839-2E6D-4DCF-8D54-8C86ED11D75E}" srcId="{F8309092-44C9-4F3B-BD5B-0451F32F3F92}" destId="{453D145F-645E-4A8E-A4B8-2AF0A4614C4F}" srcOrd="2" destOrd="0" parTransId="{381BF13C-592F-4C22-A7ED-CAAEBB8D14AC}" sibTransId="{9C255060-B4E3-404B-B9A1-E5CF106E507E}"/>
    <dgm:cxn modelId="{A23662D7-25FA-480D-9585-A9BDB845091E}" srcId="{F8309092-44C9-4F3B-BD5B-0451F32F3F92}" destId="{DE58D230-3EA1-4228-A901-D4517E1F044A}" srcOrd="1" destOrd="0" parTransId="{BA72A002-4233-4B17-8685-0EE78A7FC0F6}" sibTransId="{D56B2753-812E-4D17-AAE2-38AC8E59752F}"/>
    <dgm:cxn modelId="{F071C2BA-84CF-4C20-BE95-B797226B5943}" type="presOf" srcId="{F8309092-44C9-4F3B-BD5B-0451F32F3F92}" destId="{F22813AC-D0F4-4204-951E-8C32C4F4135B}" srcOrd="0" destOrd="0" presId="urn:microsoft.com/office/officeart/2005/8/layout/chevron1"/>
    <dgm:cxn modelId="{37C9D3D4-6FEE-4000-80CC-3F39F2D16D3C}" type="presParOf" srcId="{F22813AC-D0F4-4204-951E-8C32C4F4135B}" destId="{10BB88F4-595A-4EA4-B60E-8D0B1BE03CBC}" srcOrd="0" destOrd="0" presId="urn:microsoft.com/office/officeart/2005/8/layout/chevron1"/>
    <dgm:cxn modelId="{A092D67E-471B-4845-A4A6-C637D19430E6}" type="presParOf" srcId="{F22813AC-D0F4-4204-951E-8C32C4F4135B}" destId="{817D2602-87B8-4C98-AF92-5AB9B23128A9}" srcOrd="1" destOrd="0" presId="urn:microsoft.com/office/officeart/2005/8/layout/chevron1"/>
    <dgm:cxn modelId="{5A5CC4A1-48F7-48BC-9125-B8068A21B4EC}" type="presParOf" srcId="{F22813AC-D0F4-4204-951E-8C32C4F4135B}" destId="{B375D63E-570A-4DE0-82E0-49F3BB50CB06}" srcOrd="2" destOrd="0" presId="urn:microsoft.com/office/officeart/2005/8/layout/chevron1"/>
    <dgm:cxn modelId="{ADD14CBA-56AA-4BE6-A89F-F68DE1A2F950}" type="presParOf" srcId="{F22813AC-D0F4-4204-951E-8C32C4F4135B}" destId="{4CF1C294-06F9-40E4-B967-E9306CEE0EA4}" srcOrd="3" destOrd="0" presId="urn:microsoft.com/office/officeart/2005/8/layout/chevron1"/>
    <dgm:cxn modelId="{BBC2D120-D8DF-4FA3-8B4F-04AA517B4873}" type="presParOf" srcId="{F22813AC-D0F4-4204-951E-8C32C4F4135B}" destId="{51CA3C84-8407-4D04-A16C-F891F2DB127C}"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309092-44C9-4F3B-BD5B-0451F32F3F92}" type="doc">
      <dgm:prSet loTypeId="urn:microsoft.com/office/officeart/2005/8/layout/chevron1" loCatId="process" qsTypeId="urn:microsoft.com/office/officeart/2005/8/quickstyle/simple1" qsCatId="simple" csTypeId="urn:microsoft.com/office/officeart/2005/8/colors/accent1_2" csCatId="accent1" phldr="1"/>
      <dgm:spPr/>
    </dgm:pt>
    <dgm:pt modelId="{27991A2A-B202-4AA7-8E26-92E19E5C605F}">
      <dgm:prSet phldrT="[Metin]"/>
      <dgm:spPr>
        <a:solidFill>
          <a:schemeClr val="accent4"/>
        </a:solidFill>
      </dgm:spPr>
      <dgm:t>
        <a:bodyPr/>
        <a:lstStyle/>
        <a:p>
          <a:pPr algn="ctr"/>
          <a:r>
            <a:rPr lang="tr-TR" dirty="0" smtClean="0"/>
            <a:t>İŞLETME SÜRESİ</a:t>
          </a:r>
          <a:endParaRPr lang="tr-TR" dirty="0"/>
        </a:p>
      </dgm:t>
    </dgm:pt>
    <dgm:pt modelId="{4F7DDC0D-C50F-4476-BC08-663E44C35E7A}" type="parTrans" cxnId="{634B35FE-D909-40E4-AA91-FB07166024C8}">
      <dgm:prSet/>
      <dgm:spPr/>
      <dgm:t>
        <a:bodyPr/>
        <a:lstStyle/>
        <a:p>
          <a:pPr algn="ctr"/>
          <a:endParaRPr lang="tr-TR"/>
        </a:p>
      </dgm:t>
    </dgm:pt>
    <dgm:pt modelId="{2BCC5273-8141-4D76-913B-1D0D7E631BB3}" type="sibTrans" cxnId="{634B35FE-D909-40E4-AA91-FB07166024C8}">
      <dgm:prSet/>
      <dgm:spPr/>
      <dgm:t>
        <a:bodyPr/>
        <a:lstStyle/>
        <a:p>
          <a:pPr algn="ctr"/>
          <a:endParaRPr lang="tr-TR"/>
        </a:p>
      </dgm:t>
    </dgm:pt>
    <dgm:pt modelId="{DE58D230-3EA1-4228-A901-D4517E1F044A}">
      <dgm:prSet phldrT="[Metin]"/>
      <dgm:spPr>
        <a:solidFill>
          <a:srgbClr val="80BD00"/>
        </a:solidFill>
      </dgm:spPr>
      <dgm:t>
        <a:bodyPr/>
        <a:lstStyle/>
        <a:p>
          <a:pPr algn="ctr"/>
          <a:r>
            <a:rPr lang="tr-TR" dirty="0" smtClean="0"/>
            <a:t>YATIRIM BÜTÇESİ</a:t>
          </a:r>
          <a:endParaRPr lang="tr-TR" dirty="0"/>
        </a:p>
      </dgm:t>
    </dgm:pt>
    <dgm:pt modelId="{BA72A002-4233-4B17-8685-0EE78A7FC0F6}" type="parTrans" cxnId="{A23662D7-25FA-480D-9585-A9BDB845091E}">
      <dgm:prSet/>
      <dgm:spPr/>
      <dgm:t>
        <a:bodyPr/>
        <a:lstStyle/>
        <a:p>
          <a:pPr algn="ctr"/>
          <a:endParaRPr lang="tr-TR"/>
        </a:p>
      </dgm:t>
    </dgm:pt>
    <dgm:pt modelId="{D56B2753-812E-4D17-AAE2-38AC8E59752F}" type="sibTrans" cxnId="{A23662D7-25FA-480D-9585-A9BDB845091E}">
      <dgm:prSet/>
      <dgm:spPr/>
      <dgm:t>
        <a:bodyPr/>
        <a:lstStyle/>
        <a:p>
          <a:pPr algn="ctr"/>
          <a:endParaRPr lang="tr-TR"/>
        </a:p>
      </dgm:t>
    </dgm:pt>
    <dgm:pt modelId="{453D145F-645E-4A8E-A4B8-2AF0A4614C4F}">
      <dgm:prSet phldrT="[Metin]"/>
      <dgm:spPr>
        <a:solidFill>
          <a:srgbClr val="81BC00"/>
        </a:solidFill>
      </dgm:spPr>
      <dgm:t>
        <a:bodyPr/>
        <a:lstStyle/>
        <a:p>
          <a:pPr algn="ctr"/>
          <a:r>
            <a:rPr lang="tr-TR" dirty="0" smtClean="0"/>
            <a:t>TASARRUF POTANSİYELİ </a:t>
          </a:r>
          <a:endParaRPr lang="tr-TR" dirty="0"/>
        </a:p>
      </dgm:t>
    </dgm:pt>
    <dgm:pt modelId="{381BF13C-592F-4C22-A7ED-CAAEBB8D14AC}" type="parTrans" cxnId="{F949E839-2E6D-4DCF-8D54-8C86ED11D75E}">
      <dgm:prSet/>
      <dgm:spPr/>
      <dgm:t>
        <a:bodyPr/>
        <a:lstStyle/>
        <a:p>
          <a:pPr algn="ctr"/>
          <a:endParaRPr lang="tr-TR"/>
        </a:p>
      </dgm:t>
    </dgm:pt>
    <dgm:pt modelId="{9C255060-B4E3-404B-B9A1-E5CF106E507E}" type="sibTrans" cxnId="{F949E839-2E6D-4DCF-8D54-8C86ED11D75E}">
      <dgm:prSet/>
      <dgm:spPr/>
      <dgm:t>
        <a:bodyPr/>
        <a:lstStyle/>
        <a:p>
          <a:pPr algn="ctr"/>
          <a:endParaRPr lang="tr-TR"/>
        </a:p>
      </dgm:t>
    </dgm:pt>
    <dgm:pt modelId="{F22813AC-D0F4-4204-951E-8C32C4F4135B}" type="pres">
      <dgm:prSet presAssocID="{F8309092-44C9-4F3B-BD5B-0451F32F3F92}" presName="Name0" presStyleCnt="0">
        <dgm:presLayoutVars>
          <dgm:dir/>
          <dgm:animLvl val="lvl"/>
          <dgm:resizeHandles val="exact"/>
        </dgm:presLayoutVars>
      </dgm:prSet>
      <dgm:spPr/>
    </dgm:pt>
    <dgm:pt modelId="{10BB88F4-595A-4EA4-B60E-8D0B1BE03CBC}" type="pres">
      <dgm:prSet presAssocID="{27991A2A-B202-4AA7-8E26-92E19E5C605F}" presName="parTxOnly" presStyleLbl="node1" presStyleIdx="0" presStyleCnt="3">
        <dgm:presLayoutVars>
          <dgm:chMax val="0"/>
          <dgm:chPref val="0"/>
          <dgm:bulletEnabled val="1"/>
        </dgm:presLayoutVars>
      </dgm:prSet>
      <dgm:spPr/>
      <dgm:t>
        <a:bodyPr/>
        <a:lstStyle/>
        <a:p>
          <a:endParaRPr lang="tr-TR"/>
        </a:p>
      </dgm:t>
    </dgm:pt>
    <dgm:pt modelId="{817D2602-87B8-4C98-AF92-5AB9B23128A9}" type="pres">
      <dgm:prSet presAssocID="{2BCC5273-8141-4D76-913B-1D0D7E631BB3}" presName="parTxOnlySpace" presStyleCnt="0"/>
      <dgm:spPr/>
    </dgm:pt>
    <dgm:pt modelId="{B375D63E-570A-4DE0-82E0-49F3BB50CB06}" type="pres">
      <dgm:prSet presAssocID="{DE58D230-3EA1-4228-A901-D4517E1F044A}" presName="parTxOnly" presStyleLbl="node1" presStyleIdx="1" presStyleCnt="3" custLinFactNeighborX="-10586" custLinFactNeighborY="1501">
        <dgm:presLayoutVars>
          <dgm:chMax val="0"/>
          <dgm:chPref val="0"/>
          <dgm:bulletEnabled val="1"/>
        </dgm:presLayoutVars>
      </dgm:prSet>
      <dgm:spPr/>
      <dgm:t>
        <a:bodyPr/>
        <a:lstStyle/>
        <a:p>
          <a:endParaRPr lang="tr-TR"/>
        </a:p>
      </dgm:t>
    </dgm:pt>
    <dgm:pt modelId="{4CF1C294-06F9-40E4-B967-E9306CEE0EA4}" type="pres">
      <dgm:prSet presAssocID="{D56B2753-812E-4D17-AAE2-38AC8E59752F}" presName="parTxOnlySpace" presStyleCnt="0"/>
      <dgm:spPr/>
    </dgm:pt>
    <dgm:pt modelId="{51CA3C84-8407-4D04-A16C-F891F2DB127C}" type="pres">
      <dgm:prSet presAssocID="{453D145F-645E-4A8E-A4B8-2AF0A4614C4F}" presName="parTxOnly" presStyleLbl="node1" presStyleIdx="2" presStyleCnt="3">
        <dgm:presLayoutVars>
          <dgm:chMax val="0"/>
          <dgm:chPref val="0"/>
          <dgm:bulletEnabled val="1"/>
        </dgm:presLayoutVars>
      </dgm:prSet>
      <dgm:spPr/>
      <dgm:t>
        <a:bodyPr/>
        <a:lstStyle/>
        <a:p>
          <a:endParaRPr lang="tr-TR"/>
        </a:p>
      </dgm:t>
    </dgm:pt>
  </dgm:ptLst>
  <dgm:cxnLst>
    <dgm:cxn modelId="{E473C896-1B3A-4BB2-9044-42D4EFB82AFD}" type="presOf" srcId="{453D145F-645E-4A8E-A4B8-2AF0A4614C4F}" destId="{51CA3C84-8407-4D04-A16C-F891F2DB127C}" srcOrd="0" destOrd="0" presId="urn:microsoft.com/office/officeart/2005/8/layout/chevron1"/>
    <dgm:cxn modelId="{AAFADC7C-1838-4A41-80FE-229E8F9A6358}" type="presOf" srcId="{F8309092-44C9-4F3B-BD5B-0451F32F3F92}" destId="{F22813AC-D0F4-4204-951E-8C32C4F4135B}" srcOrd="0" destOrd="0" presId="urn:microsoft.com/office/officeart/2005/8/layout/chevron1"/>
    <dgm:cxn modelId="{FD49D119-3A9E-4ED3-AE09-DA71A93C6CA3}" type="presOf" srcId="{DE58D230-3EA1-4228-A901-D4517E1F044A}" destId="{B375D63E-570A-4DE0-82E0-49F3BB50CB06}" srcOrd="0" destOrd="0" presId="urn:microsoft.com/office/officeart/2005/8/layout/chevron1"/>
    <dgm:cxn modelId="{5030FDDB-0BA4-426D-A796-9FD41DA3ADD9}" type="presOf" srcId="{27991A2A-B202-4AA7-8E26-92E19E5C605F}" destId="{10BB88F4-595A-4EA4-B60E-8D0B1BE03CBC}" srcOrd="0" destOrd="0" presId="urn:microsoft.com/office/officeart/2005/8/layout/chevron1"/>
    <dgm:cxn modelId="{634B35FE-D909-40E4-AA91-FB07166024C8}" srcId="{F8309092-44C9-4F3B-BD5B-0451F32F3F92}" destId="{27991A2A-B202-4AA7-8E26-92E19E5C605F}" srcOrd="0" destOrd="0" parTransId="{4F7DDC0D-C50F-4476-BC08-663E44C35E7A}" sibTransId="{2BCC5273-8141-4D76-913B-1D0D7E631BB3}"/>
    <dgm:cxn modelId="{F949E839-2E6D-4DCF-8D54-8C86ED11D75E}" srcId="{F8309092-44C9-4F3B-BD5B-0451F32F3F92}" destId="{453D145F-645E-4A8E-A4B8-2AF0A4614C4F}" srcOrd="2" destOrd="0" parTransId="{381BF13C-592F-4C22-A7ED-CAAEBB8D14AC}" sibTransId="{9C255060-B4E3-404B-B9A1-E5CF106E507E}"/>
    <dgm:cxn modelId="{A23662D7-25FA-480D-9585-A9BDB845091E}" srcId="{F8309092-44C9-4F3B-BD5B-0451F32F3F92}" destId="{DE58D230-3EA1-4228-A901-D4517E1F044A}" srcOrd="1" destOrd="0" parTransId="{BA72A002-4233-4B17-8685-0EE78A7FC0F6}" sibTransId="{D56B2753-812E-4D17-AAE2-38AC8E59752F}"/>
    <dgm:cxn modelId="{D871B094-06AE-458A-AD0E-3858C0B69A28}" type="presParOf" srcId="{F22813AC-D0F4-4204-951E-8C32C4F4135B}" destId="{10BB88F4-595A-4EA4-B60E-8D0B1BE03CBC}" srcOrd="0" destOrd="0" presId="urn:microsoft.com/office/officeart/2005/8/layout/chevron1"/>
    <dgm:cxn modelId="{C193458F-0449-42C3-894A-6FF370B5ECB0}" type="presParOf" srcId="{F22813AC-D0F4-4204-951E-8C32C4F4135B}" destId="{817D2602-87B8-4C98-AF92-5AB9B23128A9}" srcOrd="1" destOrd="0" presId="urn:microsoft.com/office/officeart/2005/8/layout/chevron1"/>
    <dgm:cxn modelId="{7FBC75C4-E07A-44B0-B6EA-AC67CD81636D}" type="presParOf" srcId="{F22813AC-D0F4-4204-951E-8C32C4F4135B}" destId="{B375D63E-570A-4DE0-82E0-49F3BB50CB06}" srcOrd="2" destOrd="0" presId="urn:microsoft.com/office/officeart/2005/8/layout/chevron1"/>
    <dgm:cxn modelId="{F3DF8300-A4BA-4363-BD8C-679345563B02}" type="presParOf" srcId="{F22813AC-D0F4-4204-951E-8C32C4F4135B}" destId="{4CF1C294-06F9-40E4-B967-E9306CEE0EA4}" srcOrd="3" destOrd="0" presId="urn:microsoft.com/office/officeart/2005/8/layout/chevron1"/>
    <dgm:cxn modelId="{144911F5-766E-4D06-830F-23D6C004DF6D}" type="presParOf" srcId="{F22813AC-D0F4-4204-951E-8C32C4F4135B}" destId="{51CA3C84-8407-4D04-A16C-F891F2DB127C}"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309092-44C9-4F3B-BD5B-0451F32F3F92}"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tr-TR"/>
        </a:p>
      </dgm:t>
    </dgm:pt>
    <dgm:pt modelId="{27991A2A-B202-4AA7-8E26-92E19E5C605F}">
      <dgm:prSet phldrT="[Metin]"/>
      <dgm:spPr>
        <a:solidFill>
          <a:srgbClr val="80BD00"/>
        </a:solidFill>
      </dgm:spPr>
      <dgm:t>
        <a:bodyPr/>
        <a:lstStyle/>
        <a:p>
          <a:r>
            <a:rPr lang="tr-TR" dirty="0" smtClean="0"/>
            <a:t>İŞLETME SÜRESİ</a:t>
          </a:r>
          <a:endParaRPr lang="tr-TR" dirty="0"/>
        </a:p>
      </dgm:t>
    </dgm:pt>
    <dgm:pt modelId="{4F7DDC0D-C50F-4476-BC08-663E44C35E7A}" type="parTrans" cxnId="{634B35FE-D909-40E4-AA91-FB07166024C8}">
      <dgm:prSet/>
      <dgm:spPr/>
      <dgm:t>
        <a:bodyPr/>
        <a:lstStyle/>
        <a:p>
          <a:endParaRPr lang="tr-TR"/>
        </a:p>
      </dgm:t>
    </dgm:pt>
    <dgm:pt modelId="{2BCC5273-8141-4D76-913B-1D0D7E631BB3}" type="sibTrans" cxnId="{634B35FE-D909-40E4-AA91-FB07166024C8}">
      <dgm:prSet/>
      <dgm:spPr/>
      <dgm:t>
        <a:bodyPr/>
        <a:lstStyle/>
        <a:p>
          <a:endParaRPr lang="tr-TR"/>
        </a:p>
      </dgm:t>
    </dgm:pt>
    <dgm:pt modelId="{DE58D230-3EA1-4228-A901-D4517E1F044A}">
      <dgm:prSet phldrT="[Metin]"/>
      <dgm:spPr>
        <a:solidFill>
          <a:schemeClr val="accent4"/>
        </a:solidFill>
      </dgm:spPr>
      <dgm:t>
        <a:bodyPr/>
        <a:lstStyle/>
        <a:p>
          <a:r>
            <a:rPr lang="tr-TR" dirty="0" smtClean="0"/>
            <a:t>YATIRIM BÜTÇESİ</a:t>
          </a:r>
          <a:endParaRPr lang="tr-TR" dirty="0"/>
        </a:p>
      </dgm:t>
    </dgm:pt>
    <dgm:pt modelId="{BA72A002-4233-4B17-8685-0EE78A7FC0F6}" type="parTrans" cxnId="{A23662D7-25FA-480D-9585-A9BDB845091E}">
      <dgm:prSet/>
      <dgm:spPr/>
      <dgm:t>
        <a:bodyPr/>
        <a:lstStyle/>
        <a:p>
          <a:endParaRPr lang="tr-TR"/>
        </a:p>
      </dgm:t>
    </dgm:pt>
    <dgm:pt modelId="{D56B2753-812E-4D17-AAE2-38AC8E59752F}" type="sibTrans" cxnId="{A23662D7-25FA-480D-9585-A9BDB845091E}">
      <dgm:prSet/>
      <dgm:spPr/>
      <dgm:t>
        <a:bodyPr/>
        <a:lstStyle/>
        <a:p>
          <a:endParaRPr lang="tr-TR"/>
        </a:p>
      </dgm:t>
    </dgm:pt>
    <dgm:pt modelId="{453D145F-645E-4A8E-A4B8-2AF0A4614C4F}">
      <dgm:prSet phldrT="[Metin]"/>
      <dgm:spPr>
        <a:solidFill>
          <a:srgbClr val="81BC00"/>
        </a:solidFill>
      </dgm:spPr>
      <dgm:t>
        <a:bodyPr/>
        <a:lstStyle/>
        <a:p>
          <a:r>
            <a:rPr lang="tr-TR" dirty="0" smtClean="0"/>
            <a:t>TASARRUF POTANSİYELİ </a:t>
          </a:r>
          <a:endParaRPr lang="tr-TR" dirty="0"/>
        </a:p>
      </dgm:t>
    </dgm:pt>
    <dgm:pt modelId="{381BF13C-592F-4C22-A7ED-CAAEBB8D14AC}" type="parTrans" cxnId="{F949E839-2E6D-4DCF-8D54-8C86ED11D75E}">
      <dgm:prSet/>
      <dgm:spPr/>
      <dgm:t>
        <a:bodyPr/>
        <a:lstStyle/>
        <a:p>
          <a:endParaRPr lang="tr-TR"/>
        </a:p>
      </dgm:t>
    </dgm:pt>
    <dgm:pt modelId="{9C255060-B4E3-404B-B9A1-E5CF106E507E}" type="sibTrans" cxnId="{F949E839-2E6D-4DCF-8D54-8C86ED11D75E}">
      <dgm:prSet/>
      <dgm:spPr/>
      <dgm:t>
        <a:bodyPr/>
        <a:lstStyle/>
        <a:p>
          <a:endParaRPr lang="tr-TR"/>
        </a:p>
      </dgm:t>
    </dgm:pt>
    <dgm:pt modelId="{F22813AC-D0F4-4204-951E-8C32C4F4135B}" type="pres">
      <dgm:prSet presAssocID="{F8309092-44C9-4F3B-BD5B-0451F32F3F92}" presName="Name0" presStyleCnt="0">
        <dgm:presLayoutVars>
          <dgm:dir/>
          <dgm:animLvl val="lvl"/>
          <dgm:resizeHandles val="exact"/>
        </dgm:presLayoutVars>
      </dgm:prSet>
      <dgm:spPr/>
      <dgm:t>
        <a:bodyPr/>
        <a:lstStyle/>
        <a:p>
          <a:endParaRPr lang="tr-TR"/>
        </a:p>
      </dgm:t>
    </dgm:pt>
    <dgm:pt modelId="{10BB88F4-595A-4EA4-B60E-8D0B1BE03CBC}" type="pres">
      <dgm:prSet presAssocID="{27991A2A-B202-4AA7-8E26-92E19E5C605F}" presName="parTxOnly" presStyleLbl="node1" presStyleIdx="0" presStyleCnt="3">
        <dgm:presLayoutVars>
          <dgm:chMax val="0"/>
          <dgm:chPref val="0"/>
          <dgm:bulletEnabled val="1"/>
        </dgm:presLayoutVars>
      </dgm:prSet>
      <dgm:spPr/>
      <dgm:t>
        <a:bodyPr/>
        <a:lstStyle/>
        <a:p>
          <a:endParaRPr lang="tr-TR"/>
        </a:p>
      </dgm:t>
    </dgm:pt>
    <dgm:pt modelId="{817D2602-87B8-4C98-AF92-5AB9B23128A9}" type="pres">
      <dgm:prSet presAssocID="{2BCC5273-8141-4D76-913B-1D0D7E631BB3}" presName="parTxOnlySpace" presStyleCnt="0"/>
      <dgm:spPr/>
    </dgm:pt>
    <dgm:pt modelId="{B375D63E-570A-4DE0-82E0-49F3BB50CB06}" type="pres">
      <dgm:prSet presAssocID="{DE58D230-3EA1-4228-A901-D4517E1F044A}" presName="parTxOnly" presStyleLbl="node1" presStyleIdx="1" presStyleCnt="3" custLinFactNeighborX="-10586" custLinFactNeighborY="1501">
        <dgm:presLayoutVars>
          <dgm:chMax val="0"/>
          <dgm:chPref val="0"/>
          <dgm:bulletEnabled val="1"/>
        </dgm:presLayoutVars>
      </dgm:prSet>
      <dgm:spPr/>
      <dgm:t>
        <a:bodyPr/>
        <a:lstStyle/>
        <a:p>
          <a:endParaRPr lang="tr-TR"/>
        </a:p>
      </dgm:t>
    </dgm:pt>
    <dgm:pt modelId="{4CF1C294-06F9-40E4-B967-E9306CEE0EA4}" type="pres">
      <dgm:prSet presAssocID="{D56B2753-812E-4D17-AAE2-38AC8E59752F}" presName="parTxOnlySpace" presStyleCnt="0"/>
      <dgm:spPr/>
    </dgm:pt>
    <dgm:pt modelId="{51CA3C84-8407-4D04-A16C-F891F2DB127C}" type="pres">
      <dgm:prSet presAssocID="{453D145F-645E-4A8E-A4B8-2AF0A4614C4F}" presName="parTxOnly" presStyleLbl="node1" presStyleIdx="2" presStyleCnt="3">
        <dgm:presLayoutVars>
          <dgm:chMax val="0"/>
          <dgm:chPref val="0"/>
          <dgm:bulletEnabled val="1"/>
        </dgm:presLayoutVars>
      </dgm:prSet>
      <dgm:spPr/>
      <dgm:t>
        <a:bodyPr/>
        <a:lstStyle/>
        <a:p>
          <a:endParaRPr lang="tr-TR"/>
        </a:p>
      </dgm:t>
    </dgm:pt>
  </dgm:ptLst>
  <dgm:cxnLst>
    <dgm:cxn modelId="{634B35FE-D909-40E4-AA91-FB07166024C8}" srcId="{F8309092-44C9-4F3B-BD5B-0451F32F3F92}" destId="{27991A2A-B202-4AA7-8E26-92E19E5C605F}" srcOrd="0" destOrd="0" parTransId="{4F7DDC0D-C50F-4476-BC08-663E44C35E7A}" sibTransId="{2BCC5273-8141-4D76-913B-1D0D7E631BB3}"/>
    <dgm:cxn modelId="{F949E839-2E6D-4DCF-8D54-8C86ED11D75E}" srcId="{F8309092-44C9-4F3B-BD5B-0451F32F3F92}" destId="{453D145F-645E-4A8E-A4B8-2AF0A4614C4F}" srcOrd="2" destOrd="0" parTransId="{381BF13C-592F-4C22-A7ED-CAAEBB8D14AC}" sibTransId="{9C255060-B4E3-404B-B9A1-E5CF106E507E}"/>
    <dgm:cxn modelId="{A23662D7-25FA-480D-9585-A9BDB845091E}" srcId="{F8309092-44C9-4F3B-BD5B-0451F32F3F92}" destId="{DE58D230-3EA1-4228-A901-D4517E1F044A}" srcOrd="1" destOrd="0" parTransId="{BA72A002-4233-4B17-8685-0EE78A7FC0F6}" sibTransId="{D56B2753-812E-4D17-AAE2-38AC8E59752F}"/>
    <dgm:cxn modelId="{CA16D440-895B-4E67-B601-23BC2EADB44D}" type="presOf" srcId="{27991A2A-B202-4AA7-8E26-92E19E5C605F}" destId="{10BB88F4-595A-4EA4-B60E-8D0B1BE03CBC}" srcOrd="0" destOrd="0" presId="urn:microsoft.com/office/officeart/2005/8/layout/chevron1"/>
    <dgm:cxn modelId="{05E38707-81FC-4EF4-AB17-2A58D1F4D665}" type="presOf" srcId="{F8309092-44C9-4F3B-BD5B-0451F32F3F92}" destId="{F22813AC-D0F4-4204-951E-8C32C4F4135B}" srcOrd="0" destOrd="0" presId="urn:microsoft.com/office/officeart/2005/8/layout/chevron1"/>
    <dgm:cxn modelId="{8A06C832-8D8E-4F63-BAF1-8A46C97F3159}" type="presOf" srcId="{453D145F-645E-4A8E-A4B8-2AF0A4614C4F}" destId="{51CA3C84-8407-4D04-A16C-F891F2DB127C}" srcOrd="0" destOrd="0" presId="urn:microsoft.com/office/officeart/2005/8/layout/chevron1"/>
    <dgm:cxn modelId="{C7C2215C-D7E3-4C04-92EF-CFD7279FEFB7}" type="presOf" srcId="{DE58D230-3EA1-4228-A901-D4517E1F044A}" destId="{B375D63E-570A-4DE0-82E0-49F3BB50CB06}" srcOrd="0" destOrd="0" presId="urn:microsoft.com/office/officeart/2005/8/layout/chevron1"/>
    <dgm:cxn modelId="{35785B59-AA1A-4190-94FF-5333C488EACB}" type="presParOf" srcId="{F22813AC-D0F4-4204-951E-8C32C4F4135B}" destId="{10BB88F4-595A-4EA4-B60E-8D0B1BE03CBC}" srcOrd="0" destOrd="0" presId="urn:microsoft.com/office/officeart/2005/8/layout/chevron1"/>
    <dgm:cxn modelId="{45C727BF-A1D7-48F6-9C2A-C2C4BE4D2BB5}" type="presParOf" srcId="{F22813AC-D0F4-4204-951E-8C32C4F4135B}" destId="{817D2602-87B8-4C98-AF92-5AB9B23128A9}" srcOrd="1" destOrd="0" presId="urn:microsoft.com/office/officeart/2005/8/layout/chevron1"/>
    <dgm:cxn modelId="{3B5353F1-77C7-4D04-855D-6FC34B1B1BDE}" type="presParOf" srcId="{F22813AC-D0F4-4204-951E-8C32C4F4135B}" destId="{B375D63E-570A-4DE0-82E0-49F3BB50CB06}" srcOrd="2" destOrd="0" presId="urn:microsoft.com/office/officeart/2005/8/layout/chevron1"/>
    <dgm:cxn modelId="{F00A1D1A-2FD8-4A75-A828-ADF15B5D15EF}" type="presParOf" srcId="{F22813AC-D0F4-4204-951E-8C32C4F4135B}" destId="{4CF1C294-06F9-40E4-B967-E9306CEE0EA4}" srcOrd="3" destOrd="0" presId="urn:microsoft.com/office/officeart/2005/8/layout/chevron1"/>
    <dgm:cxn modelId="{DB8DD34F-DE44-4134-BF21-B6CA459DE722}" type="presParOf" srcId="{F22813AC-D0F4-4204-951E-8C32C4F4135B}" destId="{51CA3C84-8407-4D04-A16C-F891F2DB127C}"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309092-44C9-4F3B-BD5B-0451F32F3F92}"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tr-TR"/>
        </a:p>
      </dgm:t>
    </dgm:pt>
    <dgm:pt modelId="{27991A2A-B202-4AA7-8E26-92E19E5C605F}">
      <dgm:prSet phldrT="[Metin]"/>
      <dgm:spPr>
        <a:solidFill>
          <a:srgbClr val="80BD00"/>
        </a:solidFill>
      </dgm:spPr>
      <dgm:t>
        <a:bodyPr/>
        <a:lstStyle/>
        <a:p>
          <a:r>
            <a:rPr lang="tr-TR" dirty="0" smtClean="0"/>
            <a:t>İŞLETME SÜRESİ</a:t>
          </a:r>
          <a:endParaRPr lang="tr-TR" dirty="0"/>
        </a:p>
      </dgm:t>
    </dgm:pt>
    <dgm:pt modelId="{4F7DDC0D-C50F-4476-BC08-663E44C35E7A}" type="parTrans" cxnId="{634B35FE-D909-40E4-AA91-FB07166024C8}">
      <dgm:prSet/>
      <dgm:spPr/>
      <dgm:t>
        <a:bodyPr/>
        <a:lstStyle/>
        <a:p>
          <a:endParaRPr lang="tr-TR"/>
        </a:p>
      </dgm:t>
    </dgm:pt>
    <dgm:pt modelId="{2BCC5273-8141-4D76-913B-1D0D7E631BB3}" type="sibTrans" cxnId="{634B35FE-D909-40E4-AA91-FB07166024C8}">
      <dgm:prSet/>
      <dgm:spPr/>
      <dgm:t>
        <a:bodyPr/>
        <a:lstStyle/>
        <a:p>
          <a:endParaRPr lang="tr-TR"/>
        </a:p>
      </dgm:t>
    </dgm:pt>
    <dgm:pt modelId="{DE58D230-3EA1-4228-A901-D4517E1F044A}">
      <dgm:prSet phldrT="[Metin]"/>
      <dgm:spPr>
        <a:solidFill>
          <a:schemeClr val="accent4"/>
        </a:solidFill>
      </dgm:spPr>
      <dgm:t>
        <a:bodyPr/>
        <a:lstStyle/>
        <a:p>
          <a:r>
            <a:rPr lang="tr-TR" dirty="0" smtClean="0"/>
            <a:t>YATIRIM BÜTÇESİ</a:t>
          </a:r>
          <a:endParaRPr lang="tr-TR" dirty="0"/>
        </a:p>
      </dgm:t>
    </dgm:pt>
    <dgm:pt modelId="{BA72A002-4233-4B17-8685-0EE78A7FC0F6}" type="parTrans" cxnId="{A23662D7-25FA-480D-9585-A9BDB845091E}">
      <dgm:prSet/>
      <dgm:spPr/>
      <dgm:t>
        <a:bodyPr/>
        <a:lstStyle/>
        <a:p>
          <a:endParaRPr lang="tr-TR"/>
        </a:p>
      </dgm:t>
    </dgm:pt>
    <dgm:pt modelId="{D56B2753-812E-4D17-AAE2-38AC8E59752F}" type="sibTrans" cxnId="{A23662D7-25FA-480D-9585-A9BDB845091E}">
      <dgm:prSet/>
      <dgm:spPr/>
      <dgm:t>
        <a:bodyPr/>
        <a:lstStyle/>
        <a:p>
          <a:endParaRPr lang="tr-TR"/>
        </a:p>
      </dgm:t>
    </dgm:pt>
    <dgm:pt modelId="{453D145F-645E-4A8E-A4B8-2AF0A4614C4F}">
      <dgm:prSet phldrT="[Metin]"/>
      <dgm:spPr>
        <a:solidFill>
          <a:srgbClr val="81BC00"/>
        </a:solidFill>
      </dgm:spPr>
      <dgm:t>
        <a:bodyPr/>
        <a:lstStyle/>
        <a:p>
          <a:r>
            <a:rPr lang="tr-TR" dirty="0" smtClean="0"/>
            <a:t>TASARRUF POTANSİYELİ </a:t>
          </a:r>
          <a:endParaRPr lang="tr-TR" dirty="0"/>
        </a:p>
      </dgm:t>
    </dgm:pt>
    <dgm:pt modelId="{381BF13C-592F-4C22-A7ED-CAAEBB8D14AC}" type="parTrans" cxnId="{F949E839-2E6D-4DCF-8D54-8C86ED11D75E}">
      <dgm:prSet/>
      <dgm:spPr/>
      <dgm:t>
        <a:bodyPr/>
        <a:lstStyle/>
        <a:p>
          <a:endParaRPr lang="tr-TR"/>
        </a:p>
      </dgm:t>
    </dgm:pt>
    <dgm:pt modelId="{9C255060-B4E3-404B-B9A1-E5CF106E507E}" type="sibTrans" cxnId="{F949E839-2E6D-4DCF-8D54-8C86ED11D75E}">
      <dgm:prSet/>
      <dgm:spPr/>
      <dgm:t>
        <a:bodyPr/>
        <a:lstStyle/>
        <a:p>
          <a:endParaRPr lang="tr-TR"/>
        </a:p>
      </dgm:t>
    </dgm:pt>
    <dgm:pt modelId="{F22813AC-D0F4-4204-951E-8C32C4F4135B}" type="pres">
      <dgm:prSet presAssocID="{F8309092-44C9-4F3B-BD5B-0451F32F3F92}" presName="Name0" presStyleCnt="0">
        <dgm:presLayoutVars>
          <dgm:dir/>
          <dgm:animLvl val="lvl"/>
          <dgm:resizeHandles val="exact"/>
        </dgm:presLayoutVars>
      </dgm:prSet>
      <dgm:spPr/>
      <dgm:t>
        <a:bodyPr/>
        <a:lstStyle/>
        <a:p>
          <a:endParaRPr lang="tr-TR"/>
        </a:p>
      </dgm:t>
    </dgm:pt>
    <dgm:pt modelId="{10BB88F4-595A-4EA4-B60E-8D0B1BE03CBC}" type="pres">
      <dgm:prSet presAssocID="{27991A2A-B202-4AA7-8E26-92E19E5C605F}" presName="parTxOnly" presStyleLbl="node1" presStyleIdx="0" presStyleCnt="3">
        <dgm:presLayoutVars>
          <dgm:chMax val="0"/>
          <dgm:chPref val="0"/>
          <dgm:bulletEnabled val="1"/>
        </dgm:presLayoutVars>
      </dgm:prSet>
      <dgm:spPr/>
      <dgm:t>
        <a:bodyPr/>
        <a:lstStyle/>
        <a:p>
          <a:endParaRPr lang="tr-TR"/>
        </a:p>
      </dgm:t>
    </dgm:pt>
    <dgm:pt modelId="{817D2602-87B8-4C98-AF92-5AB9B23128A9}" type="pres">
      <dgm:prSet presAssocID="{2BCC5273-8141-4D76-913B-1D0D7E631BB3}" presName="parTxOnlySpace" presStyleCnt="0"/>
      <dgm:spPr/>
    </dgm:pt>
    <dgm:pt modelId="{B375D63E-570A-4DE0-82E0-49F3BB50CB06}" type="pres">
      <dgm:prSet presAssocID="{DE58D230-3EA1-4228-A901-D4517E1F044A}" presName="parTxOnly" presStyleLbl="node1" presStyleIdx="1" presStyleCnt="3" custLinFactNeighborX="-10586" custLinFactNeighborY="1501">
        <dgm:presLayoutVars>
          <dgm:chMax val="0"/>
          <dgm:chPref val="0"/>
          <dgm:bulletEnabled val="1"/>
        </dgm:presLayoutVars>
      </dgm:prSet>
      <dgm:spPr/>
      <dgm:t>
        <a:bodyPr/>
        <a:lstStyle/>
        <a:p>
          <a:endParaRPr lang="tr-TR"/>
        </a:p>
      </dgm:t>
    </dgm:pt>
    <dgm:pt modelId="{4CF1C294-06F9-40E4-B967-E9306CEE0EA4}" type="pres">
      <dgm:prSet presAssocID="{D56B2753-812E-4D17-AAE2-38AC8E59752F}" presName="parTxOnlySpace" presStyleCnt="0"/>
      <dgm:spPr/>
    </dgm:pt>
    <dgm:pt modelId="{51CA3C84-8407-4D04-A16C-F891F2DB127C}" type="pres">
      <dgm:prSet presAssocID="{453D145F-645E-4A8E-A4B8-2AF0A4614C4F}" presName="parTxOnly" presStyleLbl="node1" presStyleIdx="2" presStyleCnt="3">
        <dgm:presLayoutVars>
          <dgm:chMax val="0"/>
          <dgm:chPref val="0"/>
          <dgm:bulletEnabled val="1"/>
        </dgm:presLayoutVars>
      </dgm:prSet>
      <dgm:spPr/>
      <dgm:t>
        <a:bodyPr/>
        <a:lstStyle/>
        <a:p>
          <a:endParaRPr lang="tr-TR"/>
        </a:p>
      </dgm:t>
    </dgm:pt>
  </dgm:ptLst>
  <dgm:cxnLst>
    <dgm:cxn modelId="{634B35FE-D909-40E4-AA91-FB07166024C8}" srcId="{F8309092-44C9-4F3B-BD5B-0451F32F3F92}" destId="{27991A2A-B202-4AA7-8E26-92E19E5C605F}" srcOrd="0" destOrd="0" parTransId="{4F7DDC0D-C50F-4476-BC08-663E44C35E7A}" sibTransId="{2BCC5273-8141-4D76-913B-1D0D7E631BB3}"/>
    <dgm:cxn modelId="{F949E839-2E6D-4DCF-8D54-8C86ED11D75E}" srcId="{F8309092-44C9-4F3B-BD5B-0451F32F3F92}" destId="{453D145F-645E-4A8E-A4B8-2AF0A4614C4F}" srcOrd="2" destOrd="0" parTransId="{381BF13C-592F-4C22-A7ED-CAAEBB8D14AC}" sibTransId="{9C255060-B4E3-404B-B9A1-E5CF106E507E}"/>
    <dgm:cxn modelId="{A23662D7-25FA-480D-9585-A9BDB845091E}" srcId="{F8309092-44C9-4F3B-BD5B-0451F32F3F92}" destId="{DE58D230-3EA1-4228-A901-D4517E1F044A}" srcOrd="1" destOrd="0" parTransId="{BA72A002-4233-4B17-8685-0EE78A7FC0F6}" sibTransId="{D56B2753-812E-4D17-AAE2-38AC8E59752F}"/>
    <dgm:cxn modelId="{E92F9021-DB36-4599-98D1-70BC748DAFE2}" type="presOf" srcId="{27991A2A-B202-4AA7-8E26-92E19E5C605F}" destId="{10BB88F4-595A-4EA4-B60E-8D0B1BE03CBC}" srcOrd="0" destOrd="0" presId="urn:microsoft.com/office/officeart/2005/8/layout/chevron1"/>
    <dgm:cxn modelId="{82C92EB9-AE58-4C55-A32E-00A80A9E2034}" type="presOf" srcId="{F8309092-44C9-4F3B-BD5B-0451F32F3F92}" destId="{F22813AC-D0F4-4204-951E-8C32C4F4135B}" srcOrd="0" destOrd="0" presId="urn:microsoft.com/office/officeart/2005/8/layout/chevron1"/>
    <dgm:cxn modelId="{C018947D-F023-463E-82A7-052CD2716C12}" type="presOf" srcId="{453D145F-645E-4A8E-A4B8-2AF0A4614C4F}" destId="{51CA3C84-8407-4D04-A16C-F891F2DB127C}" srcOrd="0" destOrd="0" presId="urn:microsoft.com/office/officeart/2005/8/layout/chevron1"/>
    <dgm:cxn modelId="{FB30D0F8-4660-41C4-9EB3-EA7650D53913}" type="presOf" srcId="{DE58D230-3EA1-4228-A901-D4517E1F044A}" destId="{B375D63E-570A-4DE0-82E0-49F3BB50CB06}" srcOrd="0" destOrd="0" presId="urn:microsoft.com/office/officeart/2005/8/layout/chevron1"/>
    <dgm:cxn modelId="{FBF4D0C8-C50B-430F-98CC-2F1273E3246A}" type="presParOf" srcId="{F22813AC-D0F4-4204-951E-8C32C4F4135B}" destId="{10BB88F4-595A-4EA4-B60E-8D0B1BE03CBC}" srcOrd="0" destOrd="0" presId="urn:microsoft.com/office/officeart/2005/8/layout/chevron1"/>
    <dgm:cxn modelId="{EEB222E0-AD16-49DB-BDAC-AB0F04249EA8}" type="presParOf" srcId="{F22813AC-D0F4-4204-951E-8C32C4F4135B}" destId="{817D2602-87B8-4C98-AF92-5AB9B23128A9}" srcOrd="1" destOrd="0" presId="urn:microsoft.com/office/officeart/2005/8/layout/chevron1"/>
    <dgm:cxn modelId="{DD3A0689-1E78-4CFD-9217-936D27E94201}" type="presParOf" srcId="{F22813AC-D0F4-4204-951E-8C32C4F4135B}" destId="{B375D63E-570A-4DE0-82E0-49F3BB50CB06}" srcOrd="2" destOrd="0" presId="urn:microsoft.com/office/officeart/2005/8/layout/chevron1"/>
    <dgm:cxn modelId="{7A9EC56C-3CC7-45BA-961A-1908556D8041}" type="presParOf" srcId="{F22813AC-D0F4-4204-951E-8C32C4F4135B}" destId="{4CF1C294-06F9-40E4-B967-E9306CEE0EA4}" srcOrd="3" destOrd="0" presId="urn:microsoft.com/office/officeart/2005/8/layout/chevron1"/>
    <dgm:cxn modelId="{78965E91-9F84-431F-AA8D-D9EFF35FE04D}" type="presParOf" srcId="{F22813AC-D0F4-4204-951E-8C32C4F4135B}" destId="{51CA3C84-8407-4D04-A16C-F891F2DB127C}"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309092-44C9-4F3B-BD5B-0451F32F3F92}"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tr-TR"/>
        </a:p>
      </dgm:t>
    </dgm:pt>
    <dgm:pt modelId="{27991A2A-B202-4AA7-8E26-92E19E5C605F}">
      <dgm:prSet phldrT="[Metin]"/>
      <dgm:spPr>
        <a:solidFill>
          <a:srgbClr val="80BD00"/>
        </a:solidFill>
      </dgm:spPr>
      <dgm:t>
        <a:bodyPr/>
        <a:lstStyle/>
        <a:p>
          <a:r>
            <a:rPr lang="tr-TR" dirty="0" smtClean="0"/>
            <a:t>İŞLETME SÜRESİ</a:t>
          </a:r>
          <a:endParaRPr lang="tr-TR" dirty="0"/>
        </a:p>
      </dgm:t>
    </dgm:pt>
    <dgm:pt modelId="{4F7DDC0D-C50F-4476-BC08-663E44C35E7A}" type="parTrans" cxnId="{634B35FE-D909-40E4-AA91-FB07166024C8}">
      <dgm:prSet/>
      <dgm:spPr/>
      <dgm:t>
        <a:bodyPr/>
        <a:lstStyle/>
        <a:p>
          <a:endParaRPr lang="tr-TR"/>
        </a:p>
      </dgm:t>
    </dgm:pt>
    <dgm:pt modelId="{2BCC5273-8141-4D76-913B-1D0D7E631BB3}" type="sibTrans" cxnId="{634B35FE-D909-40E4-AA91-FB07166024C8}">
      <dgm:prSet/>
      <dgm:spPr/>
      <dgm:t>
        <a:bodyPr/>
        <a:lstStyle/>
        <a:p>
          <a:endParaRPr lang="tr-TR"/>
        </a:p>
      </dgm:t>
    </dgm:pt>
    <dgm:pt modelId="{DE58D230-3EA1-4228-A901-D4517E1F044A}">
      <dgm:prSet phldrT="[Metin]"/>
      <dgm:spPr>
        <a:solidFill>
          <a:srgbClr val="81BC00"/>
        </a:solidFill>
      </dgm:spPr>
      <dgm:t>
        <a:bodyPr/>
        <a:lstStyle/>
        <a:p>
          <a:r>
            <a:rPr lang="tr-TR" dirty="0" smtClean="0"/>
            <a:t>YATIRIM BÜTÇESİ</a:t>
          </a:r>
          <a:endParaRPr lang="tr-TR" dirty="0"/>
        </a:p>
      </dgm:t>
    </dgm:pt>
    <dgm:pt modelId="{BA72A002-4233-4B17-8685-0EE78A7FC0F6}" type="parTrans" cxnId="{A23662D7-25FA-480D-9585-A9BDB845091E}">
      <dgm:prSet/>
      <dgm:spPr/>
      <dgm:t>
        <a:bodyPr/>
        <a:lstStyle/>
        <a:p>
          <a:endParaRPr lang="tr-TR"/>
        </a:p>
      </dgm:t>
    </dgm:pt>
    <dgm:pt modelId="{D56B2753-812E-4D17-AAE2-38AC8E59752F}" type="sibTrans" cxnId="{A23662D7-25FA-480D-9585-A9BDB845091E}">
      <dgm:prSet/>
      <dgm:spPr/>
      <dgm:t>
        <a:bodyPr/>
        <a:lstStyle/>
        <a:p>
          <a:endParaRPr lang="tr-TR"/>
        </a:p>
      </dgm:t>
    </dgm:pt>
    <dgm:pt modelId="{453D145F-645E-4A8E-A4B8-2AF0A4614C4F}">
      <dgm:prSet phldrT="[Metin]"/>
      <dgm:spPr>
        <a:solidFill>
          <a:srgbClr val="FFC000"/>
        </a:solidFill>
      </dgm:spPr>
      <dgm:t>
        <a:bodyPr/>
        <a:lstStyle/>
        <a:p>
          <a:r>
            <a:rPr lang="tr-TR" dirty="0" smtClean="0"/>
            <a:t>TASARRUF POTANSİYELİ </a:t>
          </a:r>
          <a:endParaRPr lang="tr-TR" dirty="0"/>
        </a:p>
      </dgm:t>
    </dgm:pt>
    <dgm:pt modelId="{381BF13C-592F-4C22-A7ED-CAAEBB8D14AC}" type="parTrans" cxnId="{F949E839-2E6D-4DCF-8D54-8C86ED11D75E}">
      <dgm:prSet/>
      <dgm:spPr/>
      <dgm:t>
        <a:bodyPr/>
        <a:lstStyle/>
        <a:p>
          <a:endParaRPr lang="tr-TR"/>
        </a:p>
      </dgm:t>
    </dgm:pt>
    <dgm:pt modelId="{9C255060-B4E3-404B-B9A1-E5CF106E507E}" type="sibTrans" cxnId="{F949E839-2E6D-4DCF-8D54-8C86ED11D75E}">
      <dgm:prSet/>
      <dgm:spPr/>
      <dgm:t>
        <a:bodyPr/>
        <a:lstStyle/>
        <a:p>
          <a:endParaRPr lang="tr-TR"/>
        </a:p>
      </dgm:t>
    </dgm:pt>
    <dgm:pt modelId="{F22813AC-D0F4-4204-951E-8C32C4F4135B}" type="pres">
      <dgm:prSet presAssocID="{F8309092-44C9-4F3B-BD5B-0451F32F3F92}" presName="Name0" presStyleCnt="0">
        <dgm:presLayoutVars>
          <dgm:dir/>
          <dgm:animLvl val="lvl"/>
          <dgm:resizeHandles val="exact"/>
        </dgm:presLayoutVars>
      </dgm:prSet>
      <dgm:spPr/>
      <dgm:t>
        <a:bodyPr/>
        <a:lstStyle/>
        <a:p>
          <a:endParaRPr lang="tr-TR"/>
        </a:p>
      </dgm:t>
    </dgm:pt>
    <dgm:pt modelId="{10BB88F4-595A-4EA4-B60E-8D0B1BE03CBC}" type="pres">
      <dgm:prSet presAssocID="{27991A2A-B202-4AA7-8E26-92E19E5C605F}" presName="parTxOnly" presStyleLbl="node1" presStyleIdx="0" presStyleCnt="3">
        <dgm:presLayoutVars>
          <dgm:chMax val="0"/>
          <dgm:chPref val="0"/>
          <dgm:bulletEnabled val="1"/>
        </dgm:presLayoutVars>
      </dgm:prSet>
      <dgm:spPr/>
      <dgm:t>
        <a:bodyPr/>
        <a:lstStyle/>
        <a:p>
          <a:endParaRPr lang="tr-TR"/>
        </a:p>
      </dgm:t>
    </dgm:pt>
    <dgm:pt modelId="{817D2602-87B8-4C98-AF92-5AB9B23128A9}" type="pres">
      <dgm:prSet presAssocID="{2BCC5273-8141-4D76-913B-1D0D7E631BB3}" presName="parTxOnlySpace" presStyleCnt="0"/>
      <dgm:spPr/>
    </dgm:pt>
    <dgm:pt modelId="{B375D63E-570A-4DE0-82E0-49F3BB50CB06}" type="pres">
      <dgm:prSet presAssocID="{DE58D230-3EA1-4228-A901-D4517E1F044A}" presName="parTxOnly" presStyleLbl="node1" presStyleIdx="1" presStyleCnt="3" custLinFactNeighborX="-10586" custLinFactNeighborY="1501">
        <dgm:presLayoutVars>
          <dgm:chMax val="0"/>
          <dgm:chPref val="0"/>
          <dgm:bulletEnabled val="1"/>
        </dgm:presLayoutVars>
      </dgm:prSet>
      <dgm:spPr/>
      <dgm:t>
        <a:bodyPr/>
        <a:lstStyle/>
        <a:p>
          <a:endParaRPr lang="tr-TR"/>
        </a:p>
      </dgm:t>
    </dgm:pt>
    <dgm:pt modelId="{4CF1C294-06F9-40E4-B967-E9306CEE0EA4}" type="pres">
      <dgm:prSet presAssocID="{D56B2753-812E-4D17-AAE2-38AC8E59752F}" presName="parTxOnlySpace" presStyleCnt="0"/>
      <dgm:spPr/>
    </dgm:pt>
    <dgm:pt modelId="{51CA3C84-8407-4D04-A16C-F891F2DB127C}" type="pres">
      <dgm:prSet presAssocID="{453D145F-645E-4A8E-A4B8-2AF0A4614C4F}" presName="parTxOnly" presStyleLbl="node1" presStyleIdx="2" presStyleCnt="3">
        <dgm:presLayoutVars>
          <dgm:chMax val="0"/>
          <dgm:chPref val="0"/>
          <dgm:bulletEnabled val="1"/>
        </dgm:presLayoutVars>
      </dgm:prSet>
      <dgm:spPr/>
      <dgm:t>
        <a:bodyPr/>
        <a:lstStyle/>
        <a:p>
          <a:endParaRPr lang="tr-TR"/>
        </a:p>
      </dgm:t>
    </dgm:pt>
  </dgm:ptLst>
  <dgm:cxnLst>
    <dgm:cxn modelId="{1AC76D45-89AC-43F9-87BE-1571CB5B1F11}" type="presOf" srcId="{453D145F-645E-4A8E-A4B8-2AF0A4614C4F}" destId="{51CA3C84-8407-4D04-A16C-F891F2DB127C}" srcOrd="0" destOrd="0" presId="urn:microsoft.com/office/officeart/2005/8/layout/chevron1"/>
    <dgm:cxn modelId="{03B971B7-E48B-4316-87C6-4DC2CE658BA2}" type="presOf" srcId="{F8309092-44C9-4F3B-BD5B-0451F32F3F92}" destId="{F22813AC-D0F4-4204-951E-8C32C4F4135B}" srcOrd="0" destOrd="0" presId="urn:microsoft.com/office/officeart/2005/8/layout/chevron1"/>
    <dgm:cxn modelId="{634B35FE-D909-40E4-AA91-FB07166024C8}" srcId="{F8309092-44C9-4F3B-BD5B-0451F32F3F92}" destId="{27991A2A-B202-4AA7-8E26-92E19E5C605F}" srcOrd="0" destOrd="0" parTransId="{4F7DDC0D-C50F-4476-BC08-663E44C35E7A}" sibTransId="{2BCC5273-8141-4D76-913B-1D0D7E631BB3}"/>
    <dgm:cxn modelId="{F949E839-2E6D-4DCF-8D54-8C86ED11D75E}" srcId="{F8309092-44C9-4F3B-BD5B-0451F32F3F92}" destId="{453D145F-645E-4A8E-A4B8-2AF0A4614C4F}" srcOrd="2" destOrd="0" parTransId="{381BF13C-592F-4C22-A7ED-CAAEBB8D14AC}" sibTransId="{9C255060-B4E3-404B-B9A1-E5CF106E507E}"/>
    <dgm:cxn modelId="{EA5BA786-B033-4A8D-8245-346E7786DFBC}" type="presOf" srcId="{DE58D230-3EA1-4228-A901-D4517E1F044A}" destId="{B375D63E-570A-4DE0-82E0-49F3BB50CB06}" srcOrd="0" destOrd="0" presId="urn:microsoft.com/office/officeart/2005/8/layout/chevron1"/>
    <dgm:cxn modelId="{A23662D7-25FA-480D-9585-A9BDB845091E}" srcId="{F8309092-44C9-4F3B-BD5B-0451F32F3F92}" destId="{DE58D230-3EA1-4228-A901-D4517E1F044A}" srcOrd="1" destOrd="0" parTransId="{BA72A002-4233-4B17-8685-0EE78A7FC0F6}" sibTransId="{D56B2753-812E-4D17-AAE2-38AC8E59752F}"/>
    <dgm:cxn modelId="{7FEFA3F4-5270-4EF5-B18D-3CACFE2C848D}" type="presOf" srcId="{27991A2A-B202-4AA7-8E26-92E19E5C605F}" destId="{10BB88F4-595A-4EA4-B60E-8D0B1BE03CBC}" srcOrd="0" destOrd="0" presId="urn:microsoft.com/office/officeart/2005/8/layout/chevron1"/>
    <dgm:cxn modelId="{9FE01AE1-7FEE-4645-878B-D332B0133EF7}" type="presParOf" srcId="{F22813AC-D0F4-4204-951E-8C32C4F4135B}" destId="{10BB88F4-595A-4EA4-B60E-8D0B1BE03CBC}" srcOrd="0" destOrd="0" presId="urn:microsoft.com/office/officeart/2005/8/layout/chevron1"/>
    <dgm:cxn modelId="{02DA0DAA-5C47-4769-A398-750FD0A83898}" type="presParOf" srcId="{F22813AC-D0F4-4204-951E-8C32C4F4135B}" destId="{817D2602-87B8-4C98-AF92-5AB9B23128A9}" srcOrd="1" destOrd="0" presId="urn:microsoft.com/office/officeart/2005/8/layout/chevron1"/>
    <dgm:cxn modelId="{6F4AB43E-2A85-497E-AC71-2E245B68B555}" type="presParOf" srcId="{F22813AC-D0F4-4204-951E-8C32C4F4135B}" destId="{B375D63E-570A-4DE0-82E0-49F3BB50CB06}" srcOrd="2" destOrd="0" presId="urn:microsoft.com/office/officeart/2005/8/layout/chevron1"/>
    <dgm:cxn modelId="{70429491-9793-4CA6-91C6-AD0762B4DC44}" type="presParOf" srcId="{F22813AC-D0F4-4204-951E-8C32C4F4135B}" destId="{4CF1C294-06F9-40E4-B967-E9306CEE0EA4}" srcOrd="3" destOrd="0" presId="urn:microsoft.com/office/officeart/2005/8/layout/chevron1"/>
    <dgm:cxn modelId="{24A196B4-5247-4C9E-906E-F53690C2FF3D}" type="presParOf" srcId="{F22813AC-D0F4-4204-951E-8C32C4F4135B}" destId="{51CA3C84-8407-4D04-A16C-F891F2DB127C}"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54C0DC-42F1-49C9-A334-E4E2554FA3E6}"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tr-TR"/>
        </a:p>
      </dgm:t>
    </dgm:pt>
    <dgm:pt modelId="{A00C7122-D988-4C9D-BC28-563D9AF26C06}">
      <dgm:prSet phldrT="[Metin]"/>
      <dgm:spPr>
        <a:solidFill>
          <a:srgbClr val="FBAB35"/>
        </a:solidFill>
      </dgm:spPr>
      <dgm:t>
        <a:bodyPr/>
        <a:lstStyle/>
        <a:p>
          <a:r>
            <a:rPr lang="tr-TR" dirty="0" smtClean="0"/>
            <a:t>FOTOMETRİK UYGUNLUK</a:t>
          </a:r>
          <a:endParaRPr lang="tr-TR" dirty="0"/>
        </a:p>
      </dgm:t>
    </dgm:pt>
    <dgm:pt modelId="{F3482F96-DEDD-40EE-9E56-476A635B5731}" type="parTrans" cxnId="{BB3A0EF0-CD6B-409C-8B60-C1572A9FE76F}">
      <dgm:prSet/>
      <dgm:spPr/>
      <dgm:t>
        <a:bodyPr/>
        <a:lstStyle/>
        <a:p>
          <a:endParaRPr lang="tr-TR"/>
        </a:p>
      </dgm:t>
    </dgm:pt>
    <dgm:pt modelId="{D35E4A8B-474E-436C-849A-69428890182D}" type="sibTrans" cxnId="{BB3A0EF0-CD6B-409C-8B60-C1572A9FE76F}">
      <dgm:prSet/>
      <dgm:spPr/>
      <dgm:t>
        <a:bodyPr/>
        <a:lstStyle/>
        <a:p>
          <a:endParaRPr lang="tr-TR"/>
        </a:p>
      </dgm:t>
    </dgm:pt>
    <dgm:pt modelId="{D1A15039-A2EF-4729-B10A-65AEDCAA8951}">
      <dgm:prSet phldrT="[Metin]"/>
      <dgm:spPr>
        <a:solidFill>
          <a:srgbClr val="FBAB35"/>
        </a:solidFill>
      </dgm:spPr>
      <dgm:t>
        <a:bodyPr/>
        <a:lstStyle/>
        <a:p>
          <a:r>
            <a:rPr lang="tr-TR" dirty="0" smtClean="0"/>
            <a:t>Oyunculara Uygun Aydınlatma Düzeyi Sağlanamaması</a:t>
          </a:r>
          <a:endParaRPr lang="tr-TR" dirty="0"/>
        </a:p>
      </dgm:t>
    </dgm:pt>
    <dgm:pt modelId="{BE160688-E12A-4ABD-B502-2924BBFEB576}" type="parTrans" cxnId="{DEEA61AE-7671-44A2-8775-7E31CED10E64}">
      <dgm:prSet/>
      <dgm:spPr/>
      <dgm:t>
        <a:bodyPr/>
        <a:lstStyle/>
        <a:p>
          <a:endParaRPr lang="tr-TR"/>
        </a:p>
      </dgm:t>
    </dgm:pt>
    <dgm:pt modelId="{9D157278-03BF-4AC6-85C8-333A44690648}" type="sibTrans" cxnId="{DEEA61AE-7671-44A2-8775-7E31CED10E64}">
      <dgm:prSet/>
      <dgm:spPr/>
      <dgm:t>
        <a:bodyPr/>
        <a:lstStyle/>
        <a:p>
          <a:endParaRPr lang="tr-TR"/>
        </a:p>
      </dgm:t>
    </dgm:pt>
    <dgm:pt modelId="{39902878-8F75-4398-B939-5CCFD55E365C}">
      <dgm:prSet phldrT="[Metin]"/>
      <dgm:spPr>
        <a:solidFill>
          <a:srgbClr val="FBAB35"/>
        </a:solidFill>
      </dgm:spPr>
      <dgm:t>
        <a:bodyPr/>
        <a:lstStyle/>
        <a:p>
          <a:r>
            <a:rPr lang="tr-TR" dirty="0" smtClean="0"/>
            <a:t>BAKIM</a:t>
          </a:r>
          <a:endParaRPr lang="tr-TR" dirty="0"/>
        </a:p>
      </dgm:t>
    </dgm:pt>
    <dgm:pt modelId="{B3D4A256-3674-4FD2-9366-7BD7FB3CE421}" type="parTrans" cxnId="{585F69AD-04A8-431B-A1A1-D19F7E2151B5}">
      <dgm:prSet/>
      <dgm:spPr/>
      <dgm:t>
        <a:bodyPr/>
        <a:lstStyle/>
        <a:p>
          <a:endParaRPr lang="tr-TR"/>
        </a:p>
      </dgm:t>
    </dgm:pt>
    <dgm:pt modelId="{8166960B-5BBF-43B4-B602-4A4A6D501E64}" type="sibTrans" cxnId="{585F69AD-04A8-431B-A1A1-D19F7E2151B5}">
      <dgm:prSet/>
      <dgm:spPr/>
      <dgm:t>
        <a:bodyPr/>
        <a:lstStyle/>
        <a:p>
          <a:endParaRPr lang="tr-TR"/>
        </a:p>
      </dgm:t>
    </dgm:pt>
    <dgm:pt modelId="{E2A623AA-A067-4B21-9F24-43C45CC278D2}">
      <dgm:prSet phldrT="[Metin]"/>
      <dgm:spPr>
        <a:solidFill>
          <a:srgbClr val="FBAB35"/>
        </a:solidFill>
      </dgm:spPr>
      <dgm:t>
        <a:bodyPr/>
        <a:lstStyle/>
        <a:p>
          <a:r>
            <a:rPr lang="tr-TR" dirty="0" smtClean="0"/>
            <a:t>Bakım Planlaması</a:t>
          </a:r>
          <a:endParaRPr lang="tr-TR" dirty="0"/>
        </a:p>
      </dgm:t>
    </dgm:pt>
    <dgm:pt modelId="{16F7697A-82A5-46F8-A7BC-0DF941C0FD28}" type="parTrans" cxnId="{A8101A03-0054-46FE-8ADD-7785D74D5A7A}">
      <dgm:prSet/>
      <dgm:spPr/>
      <dgm:t>
        <a:bodyPr/>
        <a:lstStyle/>
        <a:p>
          <a:endParaRPr lang="tr-TR"/>
        </a:p>
      </dgm:t>
    </dgm:pt>
    <dgm:pt modelId="{93F9C005-2A39-4292-9455-EC9C7FF3081A}" type="sibTrans" cxnId="{A8101A03-0054-46FE-8ADD-7785D74D5A7A}">
      <dgm:prSet/>
      <dgm:spPr/>
      <dgm:t>
        <a:bodyPr/>
        <a:lstStyle/>
        <a:p>
          <a:endParaRPr lang="tr-TR"/>
        </a:p>
      </dgm:t>
    </dgm:pt>
    <dgm:pt modelId="{D23A8377-1285-41C8-A9BA-40A6571A0CBF}">
      <dgm:prSet phldrT="[Metin]"/>
      <dgm:spPr>
        <a:solidFill>
          <a:srgbClr val="FBAB35"/>
        </a:solidFill>
      </dgm:spPr>
      <dgm:t>
        <a:bodyPr/>
        <a:lstStyle/>
        <a:p>
          <a:r>
            <a:rPr lang="tr-TR" dirty="0" smtClean="0"/>
            <a:t>Otomasyon Eksikliği</a:t>
          </a:r>
          <a:endParaRPr lang="tr-TR" dirty="0"/>
        </a:p>
      </dgm:t>
    </dgm:pt>
    <dgm:pt modelId="{985A46D8-1016-447F-B43A-C47BF093D793}" type="parTrans" cxnId="{670A71C6-03CC-45DD-B5A0-395A098D859E}">
      <dgm:prSet/>
      <dgm:spPr/>
      <dgm:t>
        <a:bodyPr/>
        <a:lstStyle/>
        <a:p>
          <a:endParaRPr lang="tr-TR"/>
        </a:p>
      </dgm:t>
    </dgm:pt>
    <dgm:pt modelId="{464A1EA8-47D8-4C6B-9D22-35E34F10BA89}" type="sibTrans" cxnId="{670A71C6-03CC-45DD-B5A0-395A098D859E}">
      <dgm:prSet/>
      <dgm:spPr/>
      <dgm:t>
        <a:bodyPr/>
        <a:lstStyle/>
        <a:p>
          <a:endParaRPr lang="tr-TR"/>
        </a:p>
      </dgm:t>
    </dgm:pt>
    <dgm:pt modelId="{25DBBB79-6FB3-46F5-8C70-56A67C8C479C}">
      <dgm:prSet/>
      <dgm:spPr/>
      <dgm:t>
        <a:bodyPr/>
        <a:lstStyle/>
        <a:p>
          <a:r>
            <a:rPr lang="tr-TR" dirty="0" smtClean="0"/>
            <a:t>Seyircilere Uygun Aydınlatma Düzeyi Sağlanamaması</a:t>
          </a:r>
          <a:endParaRPr lang="tr-TR" dirty="0"/>
        </a:p>
      </dgm:t>
    </dgm:pt>
    <dgm:pt modelId="{DD7AB70C-B743-40B1-87B0-C172A5C034B8}" type="parTrans" cxnId="{FA798D31-FD30-4A88-AD8D-8BC856C64CDC}">
      <dgm:prSet/>
      <dgm:spPr/>
      <dgm:t>
        <a:bodyPr/>
        <a:lstStyle/>
        <a:p>
          <a:endParaRPr lang="tr-TR"/>
        </a:p>
      </dgm:t>
    </dgm:pt>
    <dgm:pt modelId="{871EDFA3-3CBC-4FCD-999F-E1C1A5847544}" type="sibTrans" cxnId="{FA798D31-FD30-4A88-AD8D-8BC856C64CDC}">
      <dgm:prSet/>
      <dgm:spPr/>
      <dgm:t>
        <a:bodyPr/>
        <a:lstStyle/>
        <a:p>
          <a:endParaRPr lang="tr-TR"/>
        </a:p>
      </dgm:t>
    </dgm:pt>
    <dgm:pt modelId="{51D1DA4C-CC33-4CF8-8C85-733CB523B235}">
      <dgm:prSet phldrT="[Metin]"/>
      <dgm:spPr>
        <a:solidFill>
          <a:srgbClr val="FBAB35"/>
        </a:solidFill>
      </dgm:spPr>
      <dgm:t>
        <a:bodyPr/>
        <a:lstStyle/>
        <a:p>
          <a:r>
            <a:rPr lang="tr-TR" dirty="0" smtClean="0"/>
            <a:t>Arıza Oranı Yüksek</a:t>
          </a:r>
          <a:endParaRPr lang="tr-TR" dirty="0"/>
        </a:p>
      </dgm:t>
    </dgm:pt>
    <dgm:pt modelId="{BD81E638-5678-4646-BDE9-9F3B20A4158D}" type="parTrans" cxnId="{FE983CEF-70A8-49A1-B6D9-7A10A756B13B}">
      <dgm:prSet/>
      <dgm:spPr/>
    </dgm:pt>
    <dgm:pt modelId="{F9D3C12B-1602-4542-BEAC-AF29D6E9FBBF}" type="sibTrans" cxnId="{FE983CEF-70A8-49A1-B6D9-7A10A756B13B}">
      <dgm:prSet/>
      <dgm:spPr/>
    </dgm:pt>
    <dgm:pt modelId="{FD44963B-17A4-488D-A083-9CAF78AEB03E}" type="pres">
      <dgm:prSet presAssocID="{9554C0DC-42F1-49C9-A334-E4E2554FA3E6}" presName="Name0" presStyleCnt="0">
        <dgm:presLayoutVars>
          <dgm:dir/>
          <dgm:resizeHandles val="exact"/>
        </dgm:presLayoutVars>
      </dgm:prSet>
      <dgm:spPr/>
      <dgm:t>
        <a:bodyPr/>
        <a:lstStyle/>
        <a:p>
          <a:endParaRPr lang="tr-TR"/>
        </a:p>
      </dgm:t>
    </dgm:pt>
    <dgm:pt modelId="{3BD48925-7895-4A7F-9D29-8C3DC8A275E7}" type="pres">
      <dgm:prSet presAssocID="{A00C7122-D988-4C9D-BC28-563D9AF26C06}" presName="node" presStyleLbl="node1" presStyleIdx="0" presStyleCnt="2">
        <dgm:presLayoutVars>
          <dgm:bulletEnabled val="1"/>
        </dgm:presLayoutVars>
      </dgm:prSet>
      <dgm:spPr/>
      <dgm:t>
        <a:bodyPr/>
        <a:lstStyle/>
        <a:p>
          <a:endParaRPr lang="tr-TR"/>
        </a:p>
      </dgm:t>
    </dgm:pt>
    <dgm:pt modelId="{DFF0E658-5678-4A18-92A7-E26206D1999C}" type="pres">
      <dgm:prSet presAssocID="{D35E4A8B-474E-436C-849A-69428890182D}" presName="sibTrans" presStyleCnt="0"/>
      <dgm:spPr/>
    </dgm:pt>
    <dgm:pt modelId="{5FD2D84B-71BF-4EC1-8043-F69F35E3EA1E}" type="pres">
      <dgm:prSet presAssocID="{39902878-8F75-4398-B939-5CCFD55E365C}" presName="node" presStyleLbl="node1" presStyleIdx="1" presStyleCnt="2">
        <dgm:presLayoutVars>
          <dgm:bulletEnabled val="1"/>
        </dgm:presLayoutVars>
      </dgm:prSet>
      <dgm:spPr/>
      <dgm:t>
        <a:bodyPr/>
        <a:lstStyle/>
        <a:p>
          <a:endParaRPr lang="tr-TR"/>
        </a:p>
      </dgm:t>
    </dgm:pt>
  </dgm:ptLst>
  <dgm:cxnLst>
    <dgm:cxn modelId="{DEEA61AE-7671-44A2-8775-7E31CED10E64}" srcId="{A00C7122-D988-4C9D-BC28-563D9AF26C06}" destId="{D1A15039-A2EF-4729-B10A-65AEDCAA8951}" srcOrd="0" destOrd="0" parTransId="{BE160688-E12A-4ABD-B502-2924BBFEB576}" sibTransId="{9D157278-03BF-4AC6-85C8-333A44690648}"/>
    <dgm:cxn modelId="{A8101A03-0054-46FE-8ADD-7785D74D5A7A}" srcId="{39902878-8F75-4398-B939-5CCFD55E365C}" destId="{E2A623AA-A067-4B21-9F24-43C45CC278D2}" srcOrd="0" destOrd="0" parTransId="{16F7697A-82A5-46F8-A7BC-0DF941C0FD28}" sibTransId="{93F9C005-2A39-4292-9455-EC9C7FF3081A}"/>
    <dgm:cxn modelId="{670A71C6-03CC-45DD-B5A0-395A098D859E}" srcId="{39902878-8F75-4398-B939-5CCFD55E365C}" destId="{D23A8377-1285-41C8-A9BA-40A6571A0CBF}" srcOrd="2" destOrd="0" parTransId="{985A46D8-1016-447F-B43A-C47BF093D793}" sibTransId="{464A1EA8-47D8-4C6B-9D22-35E34F10BA89}"/>
    <dgm:cxn modelId="{6CAEA8D1-8A30-42B6-8C13-08DF351E83C6}" type="presOf" srcId="{39902878-8F75-4398-B939-5CCFD55E365C}" destId="{5FD2D84B-71BF-4EC1-8043-F69F35E3EA1E}" srcOrd="0" destOrd="0" presId="urn:microsoft.com/office/officeart/2005/8/layout/hList6"/>
    <dgm:cxn modelId="{FA798D31-FD30-4A88-AD8D-8BC856C64CDC}" srcId="{A00C7122-D988-4C9D-BC28-563D9AF26C06}" destId="{25DBBB79-6FB3-46F5-8C70-56A67C8C479C}" srcOrd="1" destOrd="0" parTransId="{DD7AB70C-B743-40B1-87B0-C172A5C034B8}" sibTransId="{871EDFA3-3CBC-4FCD-999F-E1C1A5847544}"/>
    <dgm:cxn modelId="{D0F69E9A-AC64-43D9-9ED9-815388196F39}" type="presOf" srcId="{A00C7122-D988-4C9D-BC28-563D9AF26C06}" destId="{3BD48925-7895-4A7F-9D29-8C3DC8A275E7}" srcOrd="0" destOrd="0" presId="urn:microsoft.com/office/officeart/2005/8/layout/hList6"/>
    <dgm:cxn modelId="{9CE5784D-23DD-4820-AEFD-59F622DA970D}" type="presOf" srcId="{D23A8377-1285-41C8-A9BA-40A6571A0CBF}" destId="{5FD2D84B-71BF-4EC1-8043-F69F35E3EA1E}" srcOrd="0" destOrd="3" presId="urn:microsoft.com/office/officeart/2005/8/layout/hList6"/>
    <dgm:cxn modelId="{2E031FB7-AC5C-44EC-9A09-50D7E51638CD}" type="presOf" srcId="{E2A623AA-A067-4B21-9F24-43C45CC278D2}" destId="{5FD2D84B-71BF-4EC1-8043-F69F35E3EA1E}" srcOrd="0" destOrd="1" presId="urn:microsoft.com/office/officeart/2005/8/layout/hList6"/>
    <dgm:cxn modelId="{BB3A0EF0-CD6B-409C-8B60-C1572A9FE76F}" srcId="{9554C0DC-42F1-49C9-A334-E4E2554FA3E6}" destId="{A00C7122-D988-4C9D-BC28-563D9AF26C06}" srcOrd="0" destOrd="0" parTransId="{F3482F96-DEDD-40EE-9E56-476A635B5731}" sibTransId="{D35E4A8B-474E-436C-849A-69428890182D}"/>
    <dgm:cxn modelId="{AB9A9F69-9CEC-4CAC-A2CF-1859B0A3A1B5}" type="presOf" srcId="{9554C0DC-42F1-49C9-A334-E4E2554FA3E6}" destId="{FD44963B-17A4-488D-A083-9CAF78AEB03E}" srcOrd="0" destOrd="0" presId="urn:microsoft.com/office/officeart/2005/8/layout/hList6"/>
    <dgm:cxn modelId="{F1ABC1C0-B934-4F70-B38D-16D045CB7D27}" type="presOf" srcId="{51D1DA4C-CC33-4CF8-8C85-733CB523B235}" destId="{5FD2D84B-71BF-4EC1-8043-F69F35E3EA1E}" srcOrd="0" destOrd="2" presId="urn:microsoft.com/office/officeart/2005/8/layout/hList6"/>
    <dgm:cxn modelId="{585F69AD-04A8-431B-A1A1-D19F7E2151B5}" srcId="{9554C0DC-42F1-49C9-A334-E4E2554FA3E6}" destId="{39902878-8F75-4398-B939-5CCFD55E365C}" srcOrd="1" destOrd="0" parTransId="{B3D4A256-3674-4FD2-9366-7BD7FB3CE421}" sibTransId="{8166960B-5BBF-43B4-B602-4A4A6D501E64}"/>
    <dgm:cxn modelId="{FE983CEF-70A8-49A1-B6D9-7A10A756B13B}" srcId="{39902878-8F75-4398-B939-5CCFD55E365C}" destId="{51D1DA4C-CC33-4CF8-8C85-733CB523B235}" srcOrd="1" destOrd="0" parTransId="{BD81E638-5678-4646-BDE9-9F3B20A4158D}" sibTransId="{F9D3C12B-1602-4542-BEAC-AF29D6E9FBBF}"/>
    <dgm:cxn modelId="{3FEB3704-D55E-439C-AFCC-A60219DB8BDF}" type="presOf" srcId="{25DBBB79-6FB3-46F5-8C70-56A67C8C479C}" destId="{3BD48925-7895-4A7F-9D29-8C3DC8A275E7}" srcOrd="0" destOrd="2" presId="urn:microsoft.com/office/officeart/2005/8/layout/hList6"/>
    <dgm:cxn modelId="{CD1E97B7-C825-49BB-8768-29921D911DEA}" type="presOf" srcId="{D1A15039-A2EF-4729-B10A-65AEDCAA8951}" destId="{3BD48925-7895-4A7F-9D29-8C3DC8A275E7}" srcOrd="0" destOrd="1" presId="urn:microsoft.com/office/officeart/2005/8/layout/hList6"/>
    <dgm:cxn modelId="{B2A1204B-85CD-4412-9CE0-8AAEC63FE2C9}" type="presParOf" srcId="{FD44963B-17A4-488D-A083-9CAF78AEB03E}" destId="{3BD48925-7895-4A7F-9D29-8C3DC8A275E7}" srcOrd="0" destOrd="0" presId="urn:microsoft.com/office/officeart/2005/8/layout/hList6"/>
    <dgm:cxn modelId="{56F6CEEC-56F2-4DDB-961D-7D5D09467AF1}" type="presParOf" srcId="{FD44963B-17A4-488D-A083-9CAF78AEB03E}" destId="{DFF0E658-5678-4A18-92A7-E26206D1999C}" srcOrd="1" destOrd="0" presId="urn:microsoft.com/office/officeart/2005/8/layout/hList6"/>
    <dgm:cxn modelId="{571723CE-3A72-4B47-911D-8084D2398280}" type="presParOf" srcId="{FD44963B-17A4-488D-A083-9CAF78AEB03E}" destId="{5FD2D84B-71BF-4EC1-8043-F69F35E3EA1E}" srcOrd="2" destOrd="0" presId="urn:microsoft.com/office/officeart/2005/8/layout/hList6"/>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B88F4-595A-4EA4-B60E-8D0B1BE03CBC}">
      <dsp:nvSpPr>
        <dsp:cNvPr id="0" name=""/>
        <dsp:cNvSpPr/>
      </dsp:nvSpPr>
      <dsp:spPr>
        <a:xfrm>
          <a:off x="1783" y="1595073"/>
          <a:ext cx="2173478" cy="869391"/>
        </a:xfrm>
        <a:prstGeom prst="chevr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tr-TR" sz="1800" kern="1200" dirty="0" smtClean="0"/>
            <a:t>İŞLETME SÜRESİ</a:t>
          </a:r>
          <a:endParaRPr lang="tr-TR" sz="1800" kern="1200" dirty="0"/>
        </a:p>
      </dsp:txBody>
      <dsp:txXfrm>
        <a:off x="436479" y="1595073"/>
        <a:ext cx="1304087" cy="869391"/>
      </dsp:txXfrm>
    </dsp:sp>
    <dsp:sp modelId="{B375D63E-570A-4DE0-82E0-49F3BB50CB06}">
      <dsp:nvSpPr>
        <dsp:cNvPr id="0" name=""/>
        <dsp:cNvSpPr/>
      </dsp:nvSpPr>
      <dsp:spPr>
        <a:xfrm>
          <a:off x="1934906" y="1608123"/>
          <a:ext cx="2173478" cy="869391"/>
        </a:xfrm>
        <a:prstGeom prst="chevron">
          <a:avLst/>
        </a:prstGeom>
        <a:solidFill>
          <a:srgbClr val="80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tr-TR" sz="1800" kern="1200" dirty="0" smtClean="0"/>
            <a:t>YATIRIM BÜTÇESİ</a:t>
          </a:r>
          <a:endParaRPr lang="tr-TR" sz="1800" kern="1200" dirty="0"/>
        </a:p>
      </dsp:txBody>
      <dsp:txXfrm>
        <a:off x="2369602" y="1608123"/>
        <a:ext cx="1304087" cy="869391"/>
      </dsp:txXfrm>
    </dsp:sp>
    <dsp:sp modelId="{51CA3C84-8407-4D04-A16C-F891F2DB127C}">
      <dsp:nvSpPr>
        <dsp:cNvPr id="0" name=""/>
        <dsp:cNvSpPr/>
      </dsp:nvSpPr>
      <dsp:spPr>
        <a:xfrm>
          <a:off x="3914045" y="1595073"/>
          <a:ext cx="2173478" cy="869391"/>
        </a:xfrm>
        <a:prstGeom prst="chevron">
          <a:avLst/>
        </a:prstGeom>
        <a:solidFill>
          <a:srgbClr val="81B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tr-TR" sz="1800" kern="1200" dirty="0" smtClean="0"/>
            <a:t>TASARRUF POTANSİYELİ </a:t>
          </a:r>
          <a:endParaRPr lang="tr-TR" sz="1800" kern="1200" dirty="0"/>
        </a:p>
      </dsp:txBody>
      <dsp:txXfrm>
        <a:off x="4348741" y="1595073"/>
        <a:ext cx="1304087" cy="8693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B88F4-595A-4EA4-B60E-8D0B1BE03CBC}">
      <dsp:nvSpPr>
        <dsp:cNvPr id="0" name=""/>
        <dsp:cNvSpPr/>
      </dsp:nvSpPr>
      <dsp:spPr>
        <a:xfrm>
          <a:off x="1783" y="1595073"/>
          <a:ext cx="2173478" cy="869391"/>
        </a:xfrm>
        <a:prstGeom prst="chevron">
          <a:avLst/>
        </a:prstGeom>
        <a:solidFill>
          <a:srgbClr val="80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tr-TR" sz="1800" kern="1200" dirty="0" smtClean="0"/>
            <a:t>İŞLETME SÜRESİ</a:t>
          </a:r>
          <a:endParaRPr lang="tr-TR" sz="1800" kern="1200" dirty="0"/>
        </a:p>
      </dsp:txBody>
      <dsp:txXfrm>
        <a:off x="436479" y="1595073"/>
        <a:ext cx="1304087" cy="869391"/>
      </dsp:txXfrm>
    </dsp:sp>
    <dsp:sp modelId="{B375D63E-570A-4DE0-82E0-49F3BB50CB06}">
      <dsp:nvSpPr>
        <dsp:cNvPr id="0" name=""/>
        <dsp:cNvSpPr/>
      </dsp:nvSpPr>
      <dsp:spPr>
        <a:xfrm>
          <a:off x="1934906" y="1608123"/>
          <a:ext cx="2173478" cy="869391"/>
        </a:xfrm>
        <a:prstGeom prst="chevr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tr-TR" sz="1800" kern="1200" dirty="0" smtClean="0"/>
            <a:t>YATIRIM BÜTÇESİ</a:t>
          </a:r>
          <a:endParaRPr lang="tr-TR" sz="1800" kern="1200" dirty="0"/>
        </a:p>
      </dsp:txBody>
      <dsp:txXfrm>
        <a:off x="2369602" y="1608123"/>
        <a:ext cx="1304087" cy="869391"/>
      </dsp:txXfrm>
    </dsp:sp>
    <dsp:sp modelId="{51CA3C84-8407-4D04-A16C-F891F2DB127C}">
      <dsp:nvSpPr>
        <dsp:cNvPr id="0" name=""/>
        <dsp:cNvSpPr/>
      </dsp:nvSpPr>
      <dsp:spPr>
        <a:xfrm>
          <a:off x="3914045" y="1595073"/>
          <a:ext cx="2173478" cy="869391"/>
        </a:xfrm>
        <a:prstGeom prst="chevron">
          <a:avLst/>
        </a:prstGeom>
        <a:solidFill>
          <a:srgbClr val="81B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tr-TR" sz="1800" kern="1200" dirty="0" smtClean="0"/>
            <a:t>TASARRUF POTANSİYELİ </a:t>
          </a:r>
          <a:endParaRPr lang="tr-TR" sz="1800" kern="1200" dirty="0"/>
        </a:p>
      </dsp:txBody>
      <dsp:txXfrm>
        <a:off x="4348741" y="1595073"/>
        <a:ext cx="1304087" cy="8693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B88F4-595A-4EA4-B60E-8D0B1BE03CBC}">
      <dsp:nvSpPr>
        <dsp:cNvPr id="0" name=""/>
        <dsp:cNvSpPr/>
      </dsp:nvSpPr>
      <dsp:spPr>
        <a:xfrm>
          <a:off x="1783" y="1595073"/>
          <a:ext cx="2173478" cy="869391"/>
        </a:xfrm>
        <a:prstGeom prst="chevron">
          <a:avLst/>
        </a:prstGeom>
        <a:solidFill>
          <a:srgbClr val="80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tr-TR" sz="1800" kern="1200" dirty="0" smtClean="0"/>
            <a:t>İŞLETME SÜRESİ</a:t>
          </a:r>
          <a:endParaRPr lang="tr-TR" sz="1800" kern="1200" dirty="0"/>
        </a:p>
      </dsp:txBody>
      <dsp:txXfrm>
        <a:off x="436479" y="1595073"/>
        <a:ext cx="1304087" cy="869391"/>
      </dsp:txXfrm>
    </dsp:sp>
    <dsp:sp modelId="{B375D63E-570A-4DE0-82E0-49F3BB50CB06}">
      <dsp:nvSpPr>
        <dsp:cNvPr id="0" name=""/>
        <dsp:cNvSpPr/>
      </dsp:nvSpPr>
      <dsp:spPr>
        <a:xfrm>
          <a:off x="1934906" y="1608123"/>
          <a:ext cx="2173478" cy="869391"/>
        </a:xfrm>
        <a:prstGeom prst="chevr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tr-TR" sz="1800" kern="1200" dirty="0" smtClean="0"/>
            <a:t>YATIRIM BÜTÇESİ</a:t>
          </a:r>
          <a:endParaRPr lang="tr-TR" sz="1800" kern="1200" dirty="0"/>
        </a:p>
      </dsp:txBody>
      <dsp:txXfrm>
        <a:off x="2369602" y="1608123"/>
        <a:ext cx="1304087" cy="869391"/>
      </dsp:txXfrm>
    </dsp:sp>
    <dsp:sp modelId="{51CA3C84-8407-4D04-A16C-F891F2DB127C}">
      <dsp:nvSpPr>
        <dsp:cNvPr id="0" name=""/>
        <dsp:cNvSpPr/>
      </dsp:nvSpPr>
      <dsp:spPr>
        <a:xfrm>
          <a:off x="3914045" y="1595073"/>
          <a:ext cx="2173478" cy="869391"/>
        </a:xfrm>
        <a:prstGeom prst="chevron">
          <a:avLst/>
        </a:prstGeom>
        <a:solidFill>
          <a:srgbClr val="81B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tr-TR" sz="1800" kern="1200" dirty="0" smtClean="0"/>
            <a:t>TASARRUF POTANSİYELİ </a:t>
          </a:r>
          <a:endParaRPr lang="tr-TR" sz="1800" kern="1200" dirty="0"/>
        </a:p>
      </dsp:txBody>
      <dsp:txXfrm>
        <a:off x="4348741" y="1595073"/>
        <a:ext cx="1304087" cy="8693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B88F4-595A-4EA4-B60E-8D0B1BE03CBC}">
      <dsp:nvSpPr>
        <dsp:cNvPr id="0" name=""/>
        <dsp:cNvSpPr/>
      </dsp:nvSpPr>
      <dsp:spPr>
        <a:xfrm>
          <a:off x="1783" y="1595073"/>
          <a:ext cx="2173478" cy="869391"/>
        </a:xfrm>
        <a:prstGeom prst="chevron">
          <a:avLst/>
        </a:prstGeom>
        <a:solidFill>
          <a:srgbClr val="80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tr-TR" sz="1800" kern="1200" dirty="0" smtClean="0"/>
            <a:t>İŞLETME SÜRESİ</a:t>
          </a:r>
          <a:endParaRPr lang="tr-TR" sz="1800" kern="1200" dirty="0"/>
        </a:p>
      </dsp:txBody>
      <dsp:txXfrm>
        <a:off x="436479" y="1595073"/>
        <a:ext cx="1304087" cy="869391"/>
      </dsp:txXfrm>
    </dsp:sp>
    <dsp:sp modelId="{B375D63E-570A-4DE0-82E0-49F3BB50CB06}">
      <dsp:nvSpPr>
        <dsp:cNvPr id="0" name=""/>
        <dsp:cNvSpPr/>
      </dsp:nvSpPr>
      <dsp:spPr>
        <a:xfrm>
          <a:off x="1934906" y="1608123"/>
          <a:ext cx="2173478" cy="869391"/>
        </a:xfrm>
        <a:prstGeom prst="chevron">
          <a:avLst/>
        </a:prstGeom>
        <a:solidFill>
          <a:srgbClr val="81B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tr-TR" sz="1800" kern="1200" dirty="0" smtClean="0"/>
            <a:t>YATIRIM BÜTÇESİ</a:t>
          </a:r>
          <a:endParaRPr lang="tr-TR" sz="1800" kern="1200" dirty="0"/>
        </a:p>
      </dsp:txBody>
      <dsp:txXfrm>
        <a:off x="2369602" y="1608123"/>
        <a:ext cx="1304087" cy="869391"/>
      </dsp:txXfrm>
    </dsp:sp>
    <dsp:sp modelId="{51CA3C84-8407-4D04-A16C-F891F2DB127C}">
      <dsp:nvSpPr>
        <dsp:cNvPr id="0" name=""/>
        <dsp:cNvSpPr/>
      </dsp:nvSpPr>
      <dsp:spPr>
        <a:xfrm>
          <a:off x="3914045" y="1595073"/>
          <a:ext cx="2173478" cy="869391"/>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tr-TR" sz="1800" kern="1200" dirty="0" smtClean="0"/>
            <a:t>TASARRUF POTANSİYELİ </a:t>
          </a:r>
          <a:endParaRPr lang="tr-TR" sz="1800" kern="1200" dirty="0"/>
        </a:p>
      </dsp:txBody>
      <dsp:txXfrm>
        <a:off x="4348741" y="1595073"/>
        <a:ext cx="1304087" cy="8693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48925-7895-4A7F-9D29-8C3DC8A275E7}">
      <dsp:nvSpPr>
        <dsp:cNvPr id="0" name=""/>
        <dsp:cNvSpPr/>
      </dsp:nvSpPr>
      <dsp:spPr>
        <a:xfrm rot="16200000">
          <a:off x="-598994" y="602576"/>
          <a:ext cx="4651333" cy="3446179"/>
        </a:xfrm>
        <a:prstGeom prst="flowChartManualOperation">
          <a:avLst/>
        </a:prstGeom>
        <a:solidFill>
          <a:srgbClr val="FBAB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0" rIns="173230" bIns="0" numCol="1" spcCol="1270" anchor="t" anchorCtr="0">
          <a:noAutofit/>
        </a:bodyPr>
        <a:lstStyle/>
        <a:p>
          <a:pPr lvl="0" algn="l" defTabSz="1200150">
            <a:lnSpc>
              <a:spcPct val="90000"/>
            </a:lnSpc>
            <a:spcBef>
              <a:spcPct val="0"/>
            </a:spcBef>
            <a:spcAft>
              <a:spcPct val="35000"/>
            </a:spcAft>
          </a:pPr>
          <a:r>
            <a:rPr lang="tr-TR" sz="2700" kern="1200" dirty="0" smtClean="0"/>
            <a:t>FOTOMETRİK UYGUNLUK</a:t>
          </a:r>
          <a:endParaRPr lang="tr-TR" sz="2700" kern="1200" dirty="0"/>
        </a:p>
        <a:p>
          <a:pPr marL="228600" lvl="1" indent="-228600" algn="l" defTabSz="933450">
            <a:lnSpc>
              <a:spcPct val="90000"/>
            </a:lnSpc>
            <a:spcBef>
              <a:spcPct val="0"/>
            </a:spcBef>
            <a:spcAft>
              <a:spcPct val="15000"/>
            </a:spcAft>
            <a:buChar char="••"/>
          </a:pPr>
          <a:r>
            <a:rPr lang="tr-TR" sz="2100" kern="1200" dirty="0" smtClean="0"/>
            <a:t>Oyunculara Uygun Aydınlatma Düzeyi Sağlanamaması</a:t>
          </a:r>
          <a:endParaRPr lang="tr-TR" sz="2100" kern="1200" dirty="0"/>
        </a:p>
        <a:p>
          <a:pPr marL="228600" lvl="1" indent="-228600" algn="l" defTabSz="933450">
            <a:lnSpc>
              <a:spcPct val="90000"/>
            </a:lnSpc>
            <a:spcBef>
              <a:spcPct val="0"/>
            </a:spcBef>
            <a:spcAft>
              <a:spcPct val="15000"/>
            </a:spcAft>
            <a:buChar char="••"/>
          </a:pPr>
          <a:r>
            <a:rPr lang="tr-TR" sz="2100" kern="1200" dirty="0" smtClean="0"/>
            <a:t>Seyircilere Uygun Aydınlatma Düzeyi Sağlanamaması</a:t>
          </a:r>
          <a:endParaRPr lang="tr-TR" sz="2100" kern="1200" dirty="0"/>
        </a:p>
      </dsp:txBody>
      <dsp:txXfrm rot="5400000">
        <a:off x="3583" y="930266"/>
        <a:ext cx="3446179" cy="2790799"/>
      </dsp:txXfrm>
    </dsp:sp>
    <dsp:sp modelId="{5FD2D84B-71BF-4EC1-8043-F69F35E3EA1E}">
      <dsp:nvSpPr>
        <dsp:cNvPr id="0" name=""/>
        <dsp:cNvSpPr/>
      </dsp:nvSpPr>
      <dsp:spPr>
        <a:xfrm rot="16200000">
          <a:off x="3105649" y="602576"/>
          <a:ext cx="4651333" cy="3446179"/>
        </a:xfrm>
        <a:prstGeom prst="flowChartManualOperation">
          <a:avLst/>
        </a:prstGeom>
        <a:solidFill>
          <a:srgbClr val="FBAB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0" rIns="173230" bIns="0" numCol="1" spcCol="1270" anchor="t" anchorCtr="0">
          <a:noAutofit/>
        </a:bodyPr>
        <a:lstStyle/>
        <a:p>
          <a:pPr lvl="0" algn="l" defTabSz="1200150">
            <a:lnSpc>
              <a:spcPct val="90000"/>
            </a:lnSpc>
            <a:spcBef>
              <a:spcPct val="0"/>
            </a:spcBef>
            <a:spcAft>
              <a:spcPct val="35000"/>
            </a:spcAft>
          </a:pPr>
          <a:r>
            <a:rPr lang="tr-TR" sz="2700" kern="1200" dirty="0" smtClean="0"/>
            <a:t>BAKIM</a:t>
          </a:r>
          <a:endParaRPr lang="tr-TR" sz="2700" kern="1200" dirty="0"/>
        </a:p>
        <a:p>
          <a:pPr marL="228600" lvl="1" indent="-228600" algn="l" defTabSz="933450">
            <a:lnSpc>
              <a:spcPct val="90000"/>
            </a:lnSpc>
            <a:spcBef>
              <a:spcPct val="0"/>
            </a:spcBef>
            <a:spcAft>
              <a:spcPct val="15000"/>
            </a:spcAft>
            <a:buChar char="••"/>
          </a:pPr>
          <a:r>
            <a:rPr lang="tr-TR" sz="2100" kern="1200" dirty="0" smtClean="0"/>
            <a:t>Bakım Planlaması</a:t>
          </a:r>
          <a:endParaRPr lang="tr-TR" sz="2100" kern="1200" dirty="0"/>
        </a:p>
        <a:p>
          <a:pPr marL="228600" lvl="1" indent="-228600" algn="l" defTabSz="933450">
            <a:lnSpc>
              <a:spcPct val="90000"/>
            </a:lnSpc>
            <a:spcBef>
              <a:spcPct val="0"/>
            </a:spcBef>
            <a:spcAft>
              <a:spcPct val="15000"/>
            </a:spcAft>
            <a:buChar char="••"/>
          </a:pPr>
          <a:r>
            <a:rPr lang="tr-TR" sz="2100" kern="1200" dirty="0" smtClean="0"/>
            <a:t>Arıza Oranı Yüksek</a:t>
          </a:r>
          <a:endParaRPr lang="tr-TR" sz="2100" kern="1200" dirty="0"/>
        </a:p>
        <a:p>
          <a:pPr marL="228600" lvl="1" indent="-228600" algn="l" defTabSz="933450">
            <a:lnSpc>
              <a:spcPct val="90000"/>
            </a:lnSpc>
            <a:spcBef>
              <a:spcPct val="0"/>
            </a:spcBef>
            <a:spcAft>
              <a:spcPct val="15000"/>
            </a:spcAft>
            <a:buChar char="••"/>
          </a:pPr>
          <a:r>
            <a:rPr lang="tr-TR" sz="2100" kern="1200" dirty="0" smtClean="0"/>
            <a:t>Otomasyon Eksikliği</a:t>
          </a:r>
          <a:endParaRPr lang="tr-TR" sz="2100" kern="1200" dirty="0"/>
        </a:p>
      </dsp:txBody>
      <dsp:txXfrm rot="5400000">
        <a:off x="3708226" y="930266"/>
        <a:ext cx="3446179" cy="279079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21BB5E-17A7-4C01-AB2F-9CC633FE48D7}" type="datetimeFigureOut">
              <a:rPr lang="tr-TR" smtClean="0"/>
              <a:t>25.05.2021</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6B497A-2852-4E3C-A5A1-B6513206AA26}" type="slidenum">
              <a:rPr lang="tr-TR" smtClean="0"/>
              <a:t>‹#›</a:t>
            </a:fld>
            <a:endParaRPr lang="tr-TR"/>
          </a:p>
        </p:txBody>
      </p:sp>
    </p:spTree>
    <p:extLst>
      <p:ext uri="{BB962C8B-B14F-4D97-AF65-F5344CB8AC3E}">
        <p14:creationId xmlns:p14="http://schemas.microsoft.com/office/powerpoint/2010/main" val="3041792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7810" name="Google Shape;86;g9a4050a658_0_51:notes"/>
          <p:cNvSpPr>
            <a:spLocks noGrp="1" noRot="1" noChangeAspect="1" noTextEdit="1"/>
          </p:cNvSpPr>
          <p:nvPr>
            <p:ph type="sldImg" idx="2"/>
          </p:nvPr>
        </p:nvSpPr>
        <p:spPr>
          <a:noFill/>
          <a:ln>
            <a:headEnd/>
            <a:tailEnd/>
          </a:ln>
        </p:spPr>
      </p:sp>
      <p:sp>
        <p:nvSpPr>
          <p:cNvPr id="247811" name="Google Shape;87;g9a4050a658_0_51:notes"/>
          <p:cNvSpPr txBox="1">
            <a:spLocks noGrp="1"/>
          </p:cNvSpPr>
          <p:nvPr>
            <p:ph type="body" idx="1"/>
          </p:nvPr>
        </p:nvSpPr>
        <p:spPr>
          <a:ln/>
        </p:spPr>
        <p:txBody>
          <a:bodyPr/>
          <a:lstStyle/>
          <a:p>
            <a:pPr marL="0" indent="0" eaLnBrk="1" hangingPunct="1">
              <a:buSzPts val="1100"/>
            </a:pPr>
            <a:endParaRPr lang="tr-TR" alt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5408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Google Shape;86;g9a4050a658_0_51:notes"/>
          <p:cNvSpPr>
            <a:spLocks noGrp="1" noRot="1" noChangeAspect="1" noTextEdit="1"/>
          </p:cNvSpPr>
          <p:nvPr>
            <p:ph type="sldImg" idx="2"/>
          </p:nvPr>
        </p:nvSpPr>
        <p:spPr>
          <a:xfrm>
            <a:off x="381000" y="685800"/>
            <a:ext cx="6096000" cy="3429000"/>
          </a:xfrm>
          <a:noFill/>
          <a:ln>
            <a:headEnd/>
            <a:tailEnd/>
          </a:ln>
        </p:spPr>
      </p:sp>
      <p:sp>
        <p:nvSpPr>
          <p:cNvPr id="11267" name="Google Shape;87;g9a4050a658_0_51:notes"/>
          <p:cNvSpPr txBox="1">
            <a:spLocks noGrp="1"/>
          </p:cNvSpPr>
          <p:nvPr>
            <p:ph type="body" idx="1"/>
          </p:nvPr>
        </p:nvSpPr>
        <p:spPr>
          <a:xfrm>
            <a:off x="685800" y="4343400"/>
            <a:ext cx="5486400" cy="4114800"/>
          </a:xfrm>
          <a:ln/>
        </p:spPr>
        <p:txBody>
          <a:bodyPr/>
          <a:lstStyle/>
          <a:p>
            <a:pPr marL="0" indent="0" eaLnBrk="1" hangingPunct="1">
              <a:buSzPts val="1100"/>
            </a:pPr>
            <a:endParaRPr lang="tr-TR" alt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7792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9858" name="Google Shape;66;g9a4050a658_0_8:notes"/>
          <p:cNvSpPr>
            <a:spLocks noGrp="1" noRot="1" noChangeAspect="1" noTextEdit="1"/>
          </p:cNvSpPr>
          <p:nvPr>
            <p:ph type="sldImg" idx="2"/>
          </p:nvPr>
        </p:nvSpPr>
        <p:spPr>
          <a:noFill/>
          <a:ln>
            <a:headEnd/>
            <a:tailEnd/>
          </a:ln>
        </p:spPr>
      </p:sp>
      <p:sp>
        <p:nvSpPr>
          <p:cNvPr id="249859" name="Google Shape;67;g9a4050a658_0_8:notes"/>
          <p:cNvSpPr txBox="1">
            <a:spLocks noGrp="1"/>
          </p:cNvSpPr>
          <p:nvPr>
            <p:ph type="body" idx="1"/>
          </p:nvPr>
        </p:nvSpPr>
        <p:spPr>
          <a:ln/>
        </p:spPr>
        <p:txBody>
          <a:bodyPr/>
          <a:lstStyle/>
          <a:p>
            <a:pPr marL="0" indent="0" eaLnBrk="1" hangingPunct="1">
              <a:buSzPts val="1100"/>
            </a:pPr>
            <a:endParaRPr lang="tr-TR" alt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0365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9858" name="Google Shape;66;g9a4050a658_0_8:notes"/>
          <p:cNvSpPr>
            <a:spLocks noGrp="1" noRot="1" noChangeAspect="1" noTextEdit="1"/>
          </p:cNvSpPr>
          <p:nvPr>
            <p:ph type="sldImg" idx="2"/>
          </p:nvPr>
        </p:nvSpPr>
        <p:spPr>
          <a:noFill/>
          <a:ln>
            <a:headEnd/>
            <a:tailEnd/>
          </a:ln>
        </p:spPr>
      </p:sp>
      <p:sp>
        <p:nvSpPr>
          <p:cNvPr id="249859" name="Google Shape;67;g9a4050a658_0_8:notes"/>
          <p:cNvSpPr txBox="1">
            <a:spLocks noGrp="1"/>
          </p:cNvSpPr>
          <p:nvPr>
            <p:ph type="body" idx="1"/>
          </p:nvPr>
        </p:nvSpPr>
        <p:spPr>
          <a:ln/>
        </p:spPr>
        <p:txBody>
          <a:bodyPr/>
          <a:lstStyle/>
          <a:p>
            <a:pPr marL="0" indent="0" eaLnBrk="1" hangingPunct="1">
              <a:buSzPts val="1100"/>
            </a:pPr>
            <a:endParaRPr lang="tr-TR" alt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061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Google Shape;86;g9a4050a658_0_51:notes"/>
          <p:cNvSpPr>
            <a:spLocks noGrp="1" noRot="1" noChangeAspect="1" noTextEdit="1"/>
          </p:cNvSpPr>
          <p:nvPr>
            <p:ph type="sldImg" idx="2"/>
          </p:nvPr>
        </p:nvSpPr>
        <p:spPr>
          <a:xfrm>
            <a:off x="381000" y="685800"/>
            <a:ext cx="6096000" cy="3429000"/>
          </a:xfrm>
          <a:noFill/>
          <a:ln>
            <a:headEnd/>
            <a:tailEnd/>
          </a:ln>
        </p:spPr>
      </p:sp>
      <p:sp>
        <p:nvSpPr>
          <p:cNvPr id="11267" name="Google Shape;87;g9a4050a658_0_51:notes"/>
          <p:cNvSpPr txBox="1">
            <a:spLocks noGrp="1"/>
          </p:cNvSpPr>
          <p:nvPr>
            <p:ph type="body" idx="1"/>
          </p:nvPr>
        </p:nvSpPr>
        <p:spPr>
          <a:xfrm>
            <a:off x="685800" y="4343400"/>
            <a:ext cx="5486400" cy="4114800"/>
          </a:xfrm>
          <a:ln/>
        </p:spPr>
        <p:txBody>
          <a:bodyPr/>
          <a:lstStyle/>
          <a:p>
            <a:pPr marL="0" indent="0" eaLnBrk="1" hangingPunct="1">
              <a:buSzPts val="1100"/>
            </a:pPr>
            <a:endParaRPr lang="tr-TR" alt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8140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Google Shape;86;g9a4050a658_0_51:notes"/>
          <p:cNvSpPr>
            <a:spLocks noGrp="1" noRot="1" noChangeAspect="1" noTextEdit="1"/>
          </p:cNvSpPr>
          <p:nvPr>
            <p:ph type="sldImg" idx="2"/>
          </p:nvPr>
        </p:nvSpPr>
        <p:spPr>
          <a:xfrm>
            <a:off x="381000" y="685800"/>
            <a:ext cx="6096000" cy="3429000"/>
          </a:xfrm>
          <a:noFill/>
          <a:ln>
            <a:headEnd/>
            <a:tailEnd/>
          </a:ln>
        </p:spPr>
      </p:sp>
      <p:sp>
        <p:nvSpPr>
          <p:cNvPr id="11267" name="Google Shape;87;g9a4050a658_0_51:notes"/>
          <p:cNvSpPr txBox="1">
            <a:spLocks noGrp="1"/>
          </p:cNvSpPr>
          <p:nvPr>
            <p:ph type="body" idx="1"/>
          </p:nvPr>
        </p:nvSpPr>
        <p:spPr>
          <a:xfrm>
            <a:off x="685800" y="4343400"/>
            <a:ext cx="5486400" cy="4114800"/>
          </a:xfrm>
          <a:ln/>
        </p:spPr>
        <p:txBody>
          <a:bodyPr/>
          <a:lstStyle/>
          <a:p>
            <a:pPr marL="0" indent="0" eaLnBrk="1" hangingPunct="1">
              <a:buSzPts val="1100"/>
            </a:pPr>
            <a:endParaRPr lang="tr-TR" alt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4528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9858" name="Google Shape;66;g9a4050a658_0_8:notes"/>
          <p:cNvSpPr>
            <a:spLocks noGrp="1" noRot="1" noChangeAspect="1" noTextEdit="1"/>
          </p:cNvSpPr>
          <p:nvPr>
            <p:ph type="sldImg" idx="2"/>
          </p:nvPr>
        </p:nvSpPr>
        <p:spPr>
          <a:noFill/>
          <a:ln>
            <a:headEnd/>
            <a:tailEnd/>
          </a:ln>
        </p:spPr>
      </p:sp>
      <p:sp>
        <p:nvSpPr>
          <p:cNvPr id="249859" name="Google Shape;67;g9a4050a658_0_8:notes"/>
          <p:cNvSpPr txBox="1">
            <a:spLocks noGrp="1"/>
          </p:cNvSpPr>
          <p:nvPr>
            <p:ph type="body" idx="1"/>
          </p:nvPr>
        </p:nvSpPr>
        <p:spPr>
          <a:ln/>
        </p:spPr>
        <p:txBody>
          <a:bodyPr/>
          <a:lstStyle/>
          <a:p>
            <a:pPr marL="0" indent="0" eaLnBrk="1" hangingPunct="1">
              <a:buSzPts val="1100"/>
            </a:pPr>
            <a:endParaRPr lang="tr-TR" alt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3595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Google Shape;86;g9a4050a658_0_51:notes"/>
          <p:cNvSpPr>
            <a:spLocks noGrp="1" noRot="1" noChangeAspect="1" noTextEdit="1"/>
          </p:cNvSpPr>
          <p:nvPr>
            <p:ph type="sldImg" idx="2"/>
          </p:nvPr>
        </p:nvSpPr>
        <p:spPr>
          <a:xfrm>
            <a:off x="381000" y="685800"/>
            <a:ext cx="6096000" cy="3429000"/>
          </a:xfrm>
          <a:noFill/>
          <a:ln>
            <a:headEnd/>
            <a:tailEnd/>
          </a:ln>
        </p:spPr>
      </p:sp>
      <p:sp>
        <p:nvSpPr>
          <p:cNvPr id="11267" name="Google Shape;87;g9a4050a658_0_51:notes"/>
          <p:cNvSpPr txBox="1">
            <a:spLocks noGrp="1"/>
          </p:cNvSpPr>
          <p:nvPr>
            <p:ph type="body" idx="1"/>
          </p:nvPr>
        </p:nvSpPr>
        <p:spPr>
          <a:xfrm>
            <a:off x="685800" y="4343400"/>
            <a:ext cx="5486400" cy="4114800"/>
          </a:xfrm>
          <a:ln/>
        </p:spPr>
        <p:txBody>
          <a:bodyPr/>
          <a:lstStyle/>
          <a:p>
            <a:pPr marL="0" indent="0" eaLnBrk="1" hangingPunct="1">
              <a:buSzPts val="1100"/>
            </a:pPr>
            <a:endParaRPr lang="tr-TR" alt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647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9858" name="Google Shape;66;g9a4050a658_0_8:notes"/>
          <p:cNvSpPr>
            <a:spLocks noGrp="1" noRot="1" noChangeAspect="1" noTextEdit="1"/>
          </p:cNvSpPr>
          <p:nvPr>
            <p:ph type="sldImg" idx="2"/>
          </p:nvPr>
        </p:nvSpPr>
        <p:spPr>
          <a:noFill/>
          <a:ln>
            <a:headEnd/>
            <a:tailEnd/>
          </a:ln>
        </p:spPr>
      </p:sp>
      <p:sp>
        <p:nvSpPr>
          <p:cNvPr id="249859" name="Google Shape;67;g9a4050a658_0_8:notes"/>
          <p:cNvSpPr txBox="1">
            <a:spLocks noGrp="1"/>
          </p:cNvSpPr>
          <p:nvPr>
            <p:ph type="body" idx="1"/>
          </p:nvPr>
        </p:nvSpPr>
        <p:spPr>
          <a:ln/>
        </p:spPr>
        <p:txBody>
          <a:bodyPr/>
          <a:lstStyle/>
          <a:p>
            <a:pPr marL="0" indent="0" eaLnBrk="1" hangingPunct="1">
              <a:buSzPts val="1100"/>
            </a:pPr>
            <a:endParaRPr lang="tr-TR" alt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6961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Google Shape;86;g9a4050a658_0_51:notes"/>
          <p:cNvSpPr>
            <a:spLocks noGrp="1" noRot="1" noChangeAspect="1" noTextEdit="1"/>
          </p:cNvSpPr>
          <p:nvPr>
            <p:ph type="sldImg" idx="2"/>
          </p:nvPr>
        </p:nvSpPr>
        <p:spPr>
          <a:xfrm>
            <a:off x="381000" y="685800"/>
            <a:ext cx="6096000" cy="3429000"/>
          </a:xfrm>
          <a:noFill/>
          <a:ln>
            <a:headEnd/>
            <a:tailEnd/>
          </a:ln>
        </p:spPr>
      </p:sp>
      <p:sp>
        <p:nvSpPr>
          <p:cNvPr id="11267" name="Google Shape;87;g9a4050a658_0_51:notes"/>
          <p:cNvSpPr txBox="1">
            <a:spLocks noGrp="1"/>
          </p:cNvSpPr>
          <p:nvPr>
            <p:ph type="body" idx="1"/>
          </p:nvPr>
        </p:nvSpPr>
        <p:spPr>
          <a:xfrm>
            <a:off x="685800" y="4343400"/>
            <a:ext cx="5486400" cy="4114800"/>
          </a:xfrm>
          <a:ln/>
        </p:spPr>
        <p:txBody>
          <a:bodyPr/>
          <a:lstStyle/>
          <a:p>
            <a:pPr marL="0" indent="0" eaLnBrk="1" hangingPunct="1">
              <a:buSzPts val="1100"/>
            </a:pPr>
            <a:endParaRPr lang="tr-TR" alt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9594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Google Shape;86;g9a4050a658_0_51:notes"/>
          <p:cNvSpPr>
            <a:spLocks noGrp="1" noRot="1" noChangeAspect="1" noTextEdit="1"/>
          </p:cNvSpPr>
          <p:nvPr>
            <p:ph type="sldImg" idx="2"/>
          </p:nvPr>
        </p:nvSpPr>
        <p:spPr>
          <a:xfrm>
            <a:off x="381000" y="685800"/>
            <a:ext cx="6096000" cy="3429000"/>
          </a:xfrm>
          <a:noFill/>
          <a:ln>
            <a:headEnd/>
            <a:tailEnd/>
          </a:ln>
        </p:spPr>
      </p:sp>
      <p:sp>
        <p:nvSpPr>
          <p:cNvPr id="11267" name="Google Shape;87;g9a4050a658_0_51:notes"/>
          <p:cNvSpPr txBox="1">
            <a:spLocks noGrp="1"/>
          </p:cNvSpPr>
          <p:nvPr>
            <p:ph type="body" idx="1"/>
          </p:nvPr>
        </p:nvSpPr>
        <p:spPr>
          <a:xfrm>
            <a:off x="685800" y="4343400"/>
            <a:ext cx="5486400" cy="4114800"/>
          </a:xfrm>
          <a:ln/>
        </p:spPr>
        <p:txBody>
          <a:bodyPr/>
          <a:lstStyle/>
          <a:p>
            <a:pPr marL="0" indent="0" eaLnBrk="1" hangingPunct="1">
              <a:buSzPts val="1100"/>
            </a:pPr>
            <a:endParaRPr lang="tr-TR" alt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2402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9858" name="Google Shape;66;g9a4050a658_0_8:notes"/>
          <p:cNvSpPr>
            <a:spLocks noGrp="1" noRot="1" noChangeAspect="1" noTextEdit="1"/>
          </p:cNvSpPr>
          <p:nvPr>
            <p:ph type="sldImg" idx="2"/>
          </p:nvPr>
        </p:nvSpPr>
        <p:spPr>
          <a:noFill/>
          <a:ln>
            <a:headEnd/>
            <a:tailEnd/>
          </a:ln>
        </p:spPr>
      </p:sp>
      <p:sp>
        <p:nvSpPr>
          <p:cNvPr id="249859" name="Google Shape;67;g9a4050a658_0_8:notes"/>
          <p:cNvSpPr txBox="1">
            <a:spLocks noGrp="1"/>
          </p:cNvSpPr>
          <p:nvPr>
            <p:ph type="body" idx="1"/>
          </p:nvPr>
        </p:nvSpPr>
        <p:spPr>
          <a:ln/>
        </p:spPr>
        <p:txBody>
          <a:bodyPr/>
          <a:lstStyle/>
          <a:p>
            <a:pPr marL="0" indent="0" eaLnBrk="1" hangingPunct="1">
              <a:buSzPts val="1100"/>
            </a:pPr>
            <a:endParaRPr lang="tr-TR" alt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9172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Google Shape;86;g9a4050a658_0_51:notes"/>
          <p:cNvSpPr>
            <a:spLocks noGrp="1" noRot="1" noChangeAspect="1" noTextEdit="1"/>
          </p:cNvSpPr>
          <p:nvPr>
            <p:ph type="sldImg" idx="2"/>
          </p:nvPr>
        </p:nvSpPr>
        <p:spPr>
          <a:xfrm>
            <a:off x="381000" y="685800"/>
            <a:ext cx="6096000" cy="3429000"/>
          </a:xfrm>
          <a:noFill/>
          <a:ln>
            <a:headEnd/>
            <a:tailEnd/>
          </a:ln>
        </p:spPr>
      </p:sp>
      <p:sp>
        <p:nvSpPr>
          <p:cNvPr id="11267" name="Google Shape;87;g9a4050a658_0_51:notes"/>
          <p:cNvSpPr txBox="1">
            <a:spLocks noGrp="1"/>
          </p:cNvSpPr>
          <p:nvPr>
            <p:ph type="body" idx="1"/>
          </p:nvPr>
        </p:nvSpPr>
        <p:spPr>
          <a:xfrm>
            <a:off x="685800" y="4343400"/>
            <a:ext cx="5486400" cy="4114800"/>
          </a:xfrm>
          <a:ln/>
        </p:spPr>
        <p:txBody>
          <a:bodyPr/>
          <a:lstStyle/>
          <a:p>
            <a:pPr marL="0" indent="0" eaLnBrk="1" hangingPunct="1">
              <a:buSzPts val="1100"/>
            </a:pPr>
            <a:endParaRPr lang="tr-TR" alt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40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Google Shape;86;g9a4050a658_0_51:notes"/>
          <p:cNvSpPr>
            <a:spLocks noGrp="1" noRot="1" noChangeAspect="1" noTextEdit="1"/>
          </p:cNvSpPr>
          <p:nvPr>
            <p:ph type="sldImg" idx="2"/>
          </p:nvPr>
        </p:nvSpPr>
        <p:spPr>
          <a:xfrm>
            <a:off x="381000" y="685800"/>
            <a:ext cx="6096000" cy="3429000"/>
          </a:xfrm>
          <a:noFill/>
          <a:ln>
            <a:headEnd/>
            <a:tailEnd/>
          </a:ln>
        </p:spPr>
      </p:sp>
      <p:sp>
        <p:nvSpPr>
          <p:cNvPr id="11267" name="Google Shape;87;g9a4050a658_0_51:notes"/>
          <p:cNvSpPr txBox="1">
            <a:spLocks noGrp="1"/>
          </p:cNvSpPr>
          <p:nvPr>
            <p:ph type="body" idx="1"/>
          </p:nvPr>
        </p:nvSpPr>
        <p:spPr>
          <a:xfrm>
            <a:off x="685800" y="4343400"/>
            <a:ext cx="5486400" cy="4114800"/>
          </a:xfrm>
          <a:ln/>
        </p:spPr>
        <p:txBody>
          <a:bodyPr/>
          <a:lstStyle/>
          <a:p>
            <a:pPr marL="0" indent="0" eaLnBrk="1" hangingPunct="1">
              <a:buSzPts val="1100"/>
            </a:pPr>
            <a:endParaRPr lang="tr-TR" alt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8584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9858" name="Google Shape;66;g9a4050a658_0_8:notes"/>
          <p:cNvSpPr>
            <a:spLocks noGrp="1" noRot="1" noChangeAspect="1" noTextEdit="1"/>
          </p:cNvSpPr>
          <p:nvPr>
            <p:ph type="sldImg" idx="2"/>
          </p:nvPr>
        </p:nvSpPr>
        <p:spPr>
          <a:noFill/>
          <a:ln>
            <a:headEnd/>
            <a:tailEnd/>
          </a:ln>
        </p:spPr>
      </p:sp>
      <p:sp>
        <p:nvSpPr>
          <p:cNvPr id="249859" name="Google Shape;67;g9a4050a658_0_8:notes"/>
          <p:cNvSpPr txBox="1">
            <a:spLocks noGrp="1"/>
          </p:cNvSpPr>
          <p:nvPr>
            <p:ph type="body" idx="1"/>
          </p:nvPr>
        </p:nvSpPr>
        <p:spPr>
          <a:ln/>
        </p:spPr>
        <p:txBody>
          <a:bodyPr/>
          <a:lstStyle/>
          <a:p>
            <a:pPr marL="0" indent="0" eaLnBrk="1" hangingPunct="1">
              <a:buSzPts val="1100"/>
            </a:pPr>
            <a:endParaRPr lang="tr-TR" alt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4593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9858" name="Google Shape;66;g9a4050a658_0_8:notes"/>
          <p:cNvSpPr>
            <a:spLocks noGrp="1" noRot="1" noChangeAspect="1" noTextEdit="1"/>
          </p:cNvSpPr>
          <p:nvPr>
            <p:ph type="sldImg" idx="2"/>
          </p:nvPr>
        </p:nvSpPr>
        <p:spPr>
          <a:noFill/>
          <a:ln>
            <a:headEnd/>
            <a:tailEnd/>
          </a:ln>
        </p:spPr>
      </p:sp>
      <p:sp>
        <p:nvSpPr>
          <p:cNvPr id="249859" name="Google Shape;67;g9a4050a658_0_8:notes"/>
          <p:cNvSpPr txBox="1">
            <a:spLocks noGrp="1"/>
          </p:cNvSpPr>
          <p:nvPr>
            <p:ph type="body" idx="1"/>
          </p:nvPr>
        </p:nvSpPr>
        <p:spPr>
          <a:ln/>
        </p:spPr>
        <p:txBody>
          <a:bodyPr/>
          <a:lstStyle/>
          <a:p>
            <a:pPr marL="0" indent="0" eaLnBrk="1" hangingPunct="1">
              <a:buSzPts val="1100"/>
            </a:pPr>
            <a:endParaRPr lang="tr-TR" alt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2225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Google Shape;86;g9a4050a658_0_51:notes"/>
          <p:cNvSpPr>
            <a:spLocks noGrp="1" noRot="1" noChangeAspect="1" noTextEdit="1"/>
          </p:cNvSpPr>
          <p:nvPr>
            <p:ph type="sldImg" idx="2"/>
          </p:nvPr>
        </p:nvSpPr>
        <p:spPr>
          <a:xfrm>
            <a:off x="381000" y="685800"/>
            <a:ext cx="6096000" cy="3429000"/>
          </a:xfrm>
          <a:noFill/>
          <a:ln>
            <a:headEnd/>
            <a:tailEnd/>
          </a:ln>
        </p:spPr>
      </p:sp>
      <p:sp>
        <p:nvSpPr>
          <p:cNvPr id="11267" name="Google Shape;87;g9a4050a658_0_51:notes"/>
          <p:cNvSpPr txBox="1">
            <a:spLocks noGrp="1"/>
          </p:cNvSpPr>
          <p:nvPr>
            <p:ph type="body" idx="1"/>
          </p:nvPr>
        </p:nvSpPr>
        <p:spPr>
          <a:xfrm>
            <a:off x="685800" y="4343400"/>
            <a:ext cx="5486400" cy="4114800"/>
          </a:xfrm>
          <a:ln/>
        </p:spPr>
        <p:txBody>
          <a:bodyPr/>
          <a:lstStyle/>
          <a:p>
            <a:pPr marL="0" indent="0" eaLnBrk="1" hangingPunct="1">
              <a:buSzPts val="1100"/>
            </a:pPr>
            <a:endParaRPr lang="tr-TR" alt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4553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9858" name="Google Shape;66;g9a4050a658_0_8:notes"/>
          <p:cNvSpPr>
            <a:spLocks noGrp="1" noRot="1" noChangeAspect="1" noTextEdit="1"/>
          </p:cNvSpPr>
          <p:nvPr>
            <p:ph type="sldImg" idx="2"/>
          </p:nvPr>
        </p:nvSpPr>
        <p:spPr>
          <a:noFill/>
          <a:ln>
            <a:headEnd/>
            <a:tailEnd/>
          </a:ln>
        </p:spPr>
      </p:sp>
      <p:sp>
        <p:nvSpPr>
          <p:cNvPr id="249859" name="Google Shape;67;g9a4050a658_0_8:notes"/>
          <p:cNvSpPr txBox="1">
            <a:spLocks noGrp="1"/>
          </p:cNvSpPr>
          <p:nvPr>
            <p:ph type="body" idx="1"/>
          </p:nvPr>
        </p:nvSpPr>
        <p:spPr>
          <a:ln/>
        </p:spPr>
        <p:txBody>
          <a:bodyPr/>
          <a:lstStyle/>
          <a:p>
            <a:pPr marL="0" indent="0" eaLnBrk="1" hangingPunct="1">
              <a:buSzPts val="1100"/>
            </a:pPr>
            <a:endParaRPr lang="tr-TR" alt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1868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9074" name="Google Shape;86;g9a4050a658_0_51:notes"/>
          <p:cNvSpPr>
            <a:spLocks noGrp="1" noRot="1" noChangeAspect="1" noTextEdit="1"/>
          </p:cNvSpPr>
          <p:nvPr>
            <p:ph type="sldImg" idx="2"/>
          </p:nvPr>
        </p:nvSpPr>
        <p:spPr>
          <a:noFill/>
          <a:ln>
            <a:headEnd/>
            <a:tailEnd/>
          </a:ln>
        </p:spPr>
      </p:sp>
      <p:sp>
        <p:nvSpPr>
          <p:cNvPr id="259075" name="Google Shape;87;g9a4050a658_0_51:notes"/>
          <p:cNvSpPr txBox="1">
            <a:spLocks noGrp="1"/>
          </p:cNvSpPr>
          <p:nvPr>
            <p:ph type="body" idx="1"/>
          </p:nvPr>
        </p:nvSpPr>
        <p:spPr>
          <a:ln/>
        </p:spPr>
        <p:txBody>
          <a:bodyPr/>
          <a:lstStyle/>
          <a:p>
            <a:pPr marL="0" indent="0" eaLnBrk="1" hangingPunct="1">
              <a:buSzPts val="1100"/>
            </a:pPr>
            <a:endParaRPr lang="tr-TR" alt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3576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9074" name="Google Shape;86;g9a4050a658_0_51:notes"/>
          <p:cNvSpPr>
            <a:spLocks noGrp="1" noRot="1" noChangeAspect="1" noTextEdit="1"/>
          </p:cNvSpPr>
          <p:nvPr>
            <p:ph type="sldImg" idx="2"/>
          </p:nvPr>
        </p:nvSpPr>
        <p:spPr>
          <a:noFill/>
          <a:ln>
            <a:headEnd/>
            <a:tailEnd/>
          </a:ln>
        </p:spPr>
      </p:sp>
      <p:sp>
        <p:nvSpPr>
          <p:cNvPr id="259075" name="Google Shape;87;g9a4050a658_0_51:notes"/>
          <p:cNvSpPr txBox="1">
            <a:spLocks noGrp="1"/>
          </p:cNvSpPr>
          <p:nvPr>
            <p:ph type="body" idx="1"/>
          </p:nvPr>
        </p:nvSpPr>
        <p:spPr>
          <a:ln/>
        </p:spPr>
        <p:txBody>
          <a:bodyPr/>
          <a:lstStyle/>
          <a:p>
            <a:pPr marL="0" indent="0" eaLnBrk="1" hangingPunct="1">
              <a:buSzPts val="1100"/>
            </a:pPr>
            <a:endParaRPr lang="tr-TR" alt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878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7026" name="Google Shape;86;g9a4050a658_0_51:notes"/>
          <p:cNvSpPr>
            <a:spLocks noGrp="1" noRot="1" noChangeAspect="1" noTextEdit="1"/>
          </p:cNvSpPr>
          <p:nvPr>
            <p:ph type="sldImg" idx="2"/>
          </p:nvPr>
        </p:nvSpPr>
        <p:spPr>
          <a:noFill/>
          <a:ln>
            <a:headEnd/>
            <a:tailEnd/>
          </a:ln>
        </p:spPr>
      </p:sp>
      <p:sp>
        <p:nvSpPr>
          <p:cNvPr id="257027" name="Google Shape;87;g9a4050a658_0_51:notes"/>
          <p:cNvSpPr txBox="1">
            <a:spLocks noGrp="1"/>
          </p:cNvSpPr>
          <p:nvPr>
            <p:ph type="body" idx="1"/>
          </p:nvPr>
        </p:nvSpPr>
        <p:spPr>
          <a:ln/>
        </p:spPr>
        <p:txBody>
          <a:bodyPr/>
          <a:lstStyle/>
          <a:p>
            <a:pPr marL="0" indent="0" eaLnBrk="1" hangingPunct="1">
              <a:buSzPts val="1100"/>
            </a:pPr>
            <a:endParaRPr lang="tr-TR" alt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7378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1122" name="Google Shape;86;g9a4050a658_0_51:notes"/>
          <p:cNvSpPr>
            <a:spLocks noGrp="1" noRot="1" noChangeAspect="1" noTextEdit="1"/>
          </p:cNvSpPr>
          <p:nvPr>
            <p:ph type="sldImg" idx="2"/>
          </p:nvPr>
        </p:nvSpPr>
        <p:spPr>
          <a:noFill/>
          <a:ln>
            <a:headEnd/>
            <a:tailEnd/>
          </a:ln>
        </p:spPr>
      </p:sp>
      <p:sp>
        <p:nvSpPr>
          <p:cNvPr id="261123" name="Google Shape;87;g9a4050a658_0_51:notes"/>
          <p:cNvSpPr txBox="1">
            <a:spLocks noGrp="1"/>
          </p:cNvSpPr>
          <p:nvPr>
            <p:ph type="body" idx="1"/>
          </p:nvPr>
        </p:nvSpPr>
        <p:spPr>
          <a:ln/>
        </p:spPr>
        <p:txBody>
          <a:bodyPr/>
          <a:lstStyle/>
          <a:p>
            <a:pPr marL="0" indent="0" eaLnBrk="1" hangingPunct="1">
              <a:buSzPts val="1100"/>
            </a:pPr>
            <a:endParaRPr lang="tr-TR" alt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8726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3170" name="Google Shape;86;g9a4050a658_0_51:notes"/>
          <p:cNvSpPr>
            <a:spLocks noGrp="1" noRot="1" noChangeAspect="1" noTextEdit="1"/>
          </p:cNvSpPr>
          <p:nvPr>
            <p:ph type="sldImg" idx="2"/>
          </p:nvPr>
        </p:nvSpPr>
        <p:spPr>
          <a:noFill/>
          <a:ln>
            <a:headEnd/>
            <a:tailEnd/>
          </a:ln>
        </p:spPr>
      </p:sp>
      <p:sp>
        <p:nvSpPr>
          <p:cNvPr id="263171" name="Google Shape;87;g9a4050a658_0_51:notes"/>
          <p:cNvSpPr txBox="1">
            <a:spLocks noGrp="1"/>
          </p:cNvSpPr>
          <p:nvPr>
            <p:ph type="body" idx="1"/>
          </p:nvPr>
        </p:nvSpPr>
        <p:spPr>
          <a:ln/>
        </p:spPr>
        <p:txBody>
          <a:bodyPr/>
          <a:lstStyle/>
          <a:p>
            <a:pPr marL="0" indent="0" eaLnBrk="1" hangingPunct="1">
              <a:buSzPts val="1100"/>
            </a:pPr>
            <a:endParaRPr lang="tr-TR" alt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055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Google Shape;86;g9a4050a658_0_51:notes"/>
          <p:cNvSpPr>
            <a:spLocks noGrp="1" noRot="1" noChangeAspect="1" noTextEdit="1"/>
          </p:cNvSpPr>
          <p:nvPr>
            <p:ph type="sldImg" idx="2"/>
          </p:nvPr>
        </p:nvSpPr>
        <p:spPr>
          <a:xfrm>
            <a:off x="381000" y="685800"/>
            <a:ext cx="6096000" cy="3429000"/>
          </a:xfrm>
          <a:noFill/>
          <a:ln>
            <a:headEnd/>
            <a:tailEnd/>
          </a:ln>
        </p:spPr>
      </p:sp>
      <p:sp>
        <p:nvSpPr>
          <p:cNvPr id="11267" name="Google Shape;87;g9a4050a658_0_51:notes"/>
          <p:cNvSpPr txBox="1">
            <a:spLocks noGrp="1"/>
          </p:cNvSpPr>
          <p:nvPr>
            <p:ph type="body" idx="1"/>
          </p:nvPr>
        </p:nvSpPr>
        <p:spPr>
          <a:xfrm>
            <a:off x="685800" y="4343400"/>
            <a:ext cx="5486400" cy="4114800"/>
          </a:xfrm>
          <a:ln/>
        </p:spPr>
        <p:txBody>
          <a:bodyPr/>
          <a:lstStyle/>
          <a:p>
            <a:pPr marL="0" indent="0" eaLnBrk="1" hangingPunct="1">
              <a:buSzPts val="1100"/>
            </a:pPr>
            <a:endParaRPr lang="tr-TR" alt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0383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7F2C7AAA-C1EC-486A-AAEA-09758A18B131}" type="datetimeFigureOut">
              <a:rPr lang="tr-TR" smtClean="0"/>
              <a:t>25.05.2021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E886CFE-A967-409B-BE96-CCBC06DF9DC5}" type="slidenum">
              <a:rPr lang="tr-TR" smtClean="0"/>
              <a:t>‹#›</a:t>
            </a:fld>
            <a:endParaRPr lang="tr-TR"/>
          </a:p>
        </p:txBody>
      </p:sp>
    </p:spTree>
    <p:extLst>
      <p:ext uri="{BB962C8B-B14F-4D97-AF65-F5344CB8AC3E}">
        <p14:creationId xmlns:p14="http://schemas.microsoft.com/office/powerpoint/2010/main" val="722819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F2C7AAA-C1EC-486A-AAEA-09758A18B131}" type="datetimeFigureOut">
              <a:rPr lang="tr-TR" smtClean="0"/>
              <a:t>25.05.2021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E886CFE-A967-409B-BE96-CCBC06DF9DC5}" type="slidenum">
              <a:rPr lang="tr-TR" smtClean="0"/>
              <a:t>‹#›</a:t>
            </a:fld>
            <a:endParaRPr lang="tr-TR"/>
          </a:p>
        </p:txBody>
      </p:sp>
    </p:spTree>
    <p:extLst>
      <p:ext uri="{BB962C8B-B14F-4D97-AF65-F5344CB8AC3E}">
        <p14:creationId xmlns:p14="http://schemas.microsoft.com/office/powerpoint/2010/main" val="2511185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F2C7AAA-C1EC-486A-AAEA-09758A18B131}" type="datetimeFigureOut">
              <a:rPr lang="tr-TR" smtClean="0"/>
              <a:t>25.05.2021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E886CFE-A967-409B-BE96-CCBC06DF9DC5}" type="slidenum">
              <a:rPr lang="tr-TR" smtClean="0"/>
              <a:t>‹#›</a:t>
            </a:fld>
            <a:endParaRPr lang="tr-TR"/>
          </a:p>
        </p:txBody>
      </p:sp>
    </p:spTree>
    <p:extLst>
      <p:ext uri="{BB962C8B-B14F-4D97-AF65-F5344CB8AC3E}">
        <p14:creationId xmlns:p14="http://schemas.microsoft.com/office/powerpoint/2010/main" val="1116786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F2C7AAA-C1EC-486A-AAEA-09758A18B131}" type="datetimeFigureOut">
              <a:rPr lang="tr-TR" smtClean="0"/>
              <a:t>25.05.2021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E886CFE-A967-409B-BE96-CCBC06DF9DC5}" type="slidenum">
              <a:rPr lang="tr-TR" smtClean="0"/>
              <a:t>‹#›</a:t>
            </a:fld>
            <a:endParaRPr lang="tr-TR"/>
          </a:p>
        </p:txBody>
      </p:sp>
    </p:spTree>
    <p:extLst>
      <p:ext uri="{BB962C8B-B14F-4D97-AF65-F5344CB8AC3E}">
        <p14:creationId xmlns:p14="http://schemas.microsoft.com/office/powerpoint/2010/main" val="2997095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7F2C7AAA-C1EC-486A-AAEA-09758A18B131}" type="datetimeFigureOut">
              <a:rPr lang="tr-TR" smtClean="0"/>
              <a:t>25.05.2021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E886CFE-A967-409B-BE96-CCBC06DF9DC5}" type="slidenum">
              <a:rPr lang="tr-TR" smtClean="0"/>
              <a:t>‹#›</a:t>
            </a:fld>
            <a:endParaRPr lang="tr-TR"/>
          </a:p>
        </p:txBody>
      </p:sp>
    </p:spTree>
    <p:extLst>
      <p:ext uri="{BB962C8B-B14F-4D97-AF65-F5344CB8AC3E}">
        <p14:creationId xmlns:p14="http://schemas.microsoft.com/office/powerpoint/2010/main" val="632002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7F2C7AAA-C1EC-486A-AAEA-09758A18B131}" type="datetimeFigureOut">
              <a:rPr lang="tr-TR" smtClean="0"/>
              <a:t>25.05.2021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E886CFE-A967-409B-BE96-CCBC06DF9DC5}" type="slidenum">
              <a:rPr lang="tr-TR" smtClean="0"/>
              <a:t>‹#›</a:t>
            </a:fld>
            <a:endParaRPr lang="tr-TR"/>
          </a:p>
        </p:txBody>
      </p:sp>
    </p:spTree>
    <p:extLst>
      <p:ext uri="{BB962C8B-B14F-4D97-AF65-F5344CB8AC3E}">
        <p14:creationId xmlns:p14="http://schemas.microsoft.com/office/powerpoint/2010/main" val="3981204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7F2C7AAA-C1EC-486A-AAEA-09758A18B131}" type="datetimeFigureOut">
              <a:rPr lang="tr-TR" smtClean="0"/>
              <a:t>25.05.2021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AE886CFE-A967-409B-BE96-CCBC06DF9DC5}" type="slidenum">
              <a:rPr lang="tr-TR" smtClean="0"/>
              <a:t>‹#›</a:t>
            </a:fld>
            <a:endParaRPr lang="tr-TR"/>
          </a:p>
        </p:txBody>
      </p:sp>
    </p:spTree>
    <p:extLst>
      <p:ext uri="{BB962C8B-B14F-4D97-AF65-F5344CB8AC3E}">
        <p14:creationId xmlns:p14="http://schemas.microsoft.com/office/powerpoint/2010/main" val="688404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7F2C7AAA-C1EC-486A-AAEA-09758A18B131}" type="datetimeFigureOut">
              <a:rPr lang="tr-TR" smtClean="0"/>
              <a:t>25.05.2021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AE886CFE-A967-409B-BE96-CCBC06DF9DC5}" type="slidenum">
              <a:rPr lang="tr-TR" smtClean="0"/>
              <a:t>‹#›</a:t>
            </a:fld>
            <a:endParaRPr lang="tr-TR"/>
          </a:p>
        </p:txBody>
      </p:sp>
    </p:spTree>
    <p:extLst>
      <p:ext uri="{BB962C8B-B14F-4D97-AF65-F5344CB8AC3E}">
        <p14:creationId xmlns:p14="http://schemas.microsoft.com/office/powerpoint/2010/main" val="1286105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F2C7AAA-C1EC-486A-AAEA-09758A18B131}" type="datetimeFigureOut">
              <a:rPr lang="tr-TR" smtClean="0"/>
              <a:t>25.05.2021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AE886CFE-A967-409B-BE96-CCBC06DF9DC5}" type="slidenum">
              <a:rPr lang="tr-TR" smtClean="0"/>
              <a:t>‹#›</a:t>
            </a:fld>
            <a:endParaRPr lang="tr-TR"/>
          </a:p>
        </p:txBody>
      </p:sp>
    </p:spTree>
    <p:extLst>
      <p:ext uri="{BB962C8B-B14F-4D97-AF65-F5344CB8AC3E}">
        <p14:creationId xmlns:p14="http://schemas.microsoft.com/office/powerpoint/2010/main" val="1656155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7F2C7AAA-C1EC-486A-AAEA-09758A18B131}" type="datetimeFigureOut">
              <a:rPr lang="tr-TR" smtClean="0"/>
              <a:t>25.05.2021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E886CFE-A967-409B-BE96-CCBC06DF9DC5}" type="slidenum">
              <a:rPr lang="tr-TR" smtClean="0"/>
              <a:t>‹#›</a:t>
            </a:fld>
            <a:endParaRPr lang="tr-TR"/>
          </a:p>
        </p:txBody>
      </p:sp>
    </p:spTree>
    <p:extLst>
      <p:ext uri="{BB962C8B-B14F-4D97-AF65-F5344CB8AC3E}">
        <p14:creationId xmlns:p14="http://schemas.microsoft.com/office/powerpoint/2010/main" val="367930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7F2C7AAA-C1EC-486A-AAEA-09758A18B131}" type="datetimeFigureOut">
              <a:rPr lang="tr-TR" smtClean="0"/>
              <a:t>25.05.2021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E886CFE-A967-409B-BE96-CCBC06DF9DC5}" type="slidenum">
              <a:rPr lang="tr-TR" smtClean="0"/>
              <a:t>‹#›</a:t>
            </a:fld>
            <a:endParaRPr lang="tr-TR"/>
          </a:p>
        </p:txBody>
      </p:sp>
    </p:spTree>
    <p:extLst>
      <p:ext uri="{BB962C8B-B14F-4D97-AF65-F5344CB8AC3E}">
        <p14:creationId xmlns:p14="http://schemas.microsoft.com/office/powerpoint/2010/main" val="2899442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2C7AAA-C1EC-486A-AAEA-09758A18B131}" type="datetimeFigureOut">
              <a:rPr lang="tr-TR" smtClean="0"/>
              <a:t>25.05.2021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886CFE-A967-409B-BE96-CCBC06DF9DC5}" type="slidenum">
              <a:rPr lang="tr-TR" smtClean="0"/>
              <a:t>‹#›</a:t>
            </a:fld>
            <a:endParaRPr lang="tr-TR"/>
          </a:p>
        </p:txBody>
      </p:sp>
    </p:spTree>
    <p:extLst>
      <p:ext uri="{BB962C8B-B14F-4D97-AF65-F5344CB8AC3E}">
        <p14:creationId xmlns:p14="http://schemas.microsoft.com/office/powerpoint/2010/main" val="74217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jpeg"/><Relationship Id="rId7" Type="http://schemas.openxmlformats.org/officeDocument/2006/relationships/diagramColors" Target="../diagrams/colors6.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jpeg"/><Relationship Id="rId7"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jpe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jpeg"/><Relationship Id="rId7" Type="http://schemas.openxmlformats.org/officeDocument/2006/relationships/diagramColors" Target="../diagrams/colors5.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71;p15">
            <a:extLst>
              <a:ext uri="{FF2B5EF4-FFF2-40B4-BE49-F238E27FC236}">
                <a16:creationId xmlns="" xmlns:a16="http://schemas.microsoft.com/office/drawing/2014/main" id="{AE499A05-1CCA-48EF-B50C-4B904D5582DE}"/>
              </a:ext>
            </a:extLst>
          </p:cNvPr>
          <p:cNvSpPr txBox="1">
            <a:spLocks noChangeArrowheads="1"/>
          </p:cNvSpPr>
          <p:nvPr/>
        </p:nvSpPr>
        <p:spPr bwMode="auto">
          <a:xfrm>
            <a:off x="651935" y="67735"/>
            <a:ext cx="10507133" cy="49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tr-TR" sz="3200" b="1" dirty="0">
                <a:solidFill>
                  <a:schemeClr val="bg1"/>
                </a:solidFill>
                <a:latin typeface="Calibri" panose="020F0502020204030204" pitchFamily="34" charset="0"/>
                <a:cs typeface="Calibri" panose="020F0502020204030204" pitchFamily="34" charset="0"/>
              </a:rPr>
              <a:t>Hasan Doğan Spor </a:t>
            </a:r>
            <a:r>
              <a:rPr lang="tr-TR" sz="3200" b="1" dirty="0" smtClean="0">
                <a:solidFill>
                  <a:schemeClr val="bg1"/>
                </a:solidFill>
                <a:latin typeface="Calibri" panose="020F0502020204030204" pitchFamily="34" charset="0"/>
                <a:cs typeface="Calibri" panose="020F0502020204030204" pitchFamily="34" charset="0"/>
              </a:rPr>
              <a:t>Kompleksi</a:t>
            </a:r>
            <a:endParaRPr lang="tr-TR" sz="3200" b="1" dirty="0">
              <a:solidFill>
                <a:schemeClr val="bg2">
                  <a:lumMod val="25000"/>
                </a:schemeClr>
              </a:solidFill>
              <a:ea typeface="Verdana" panose="020B0604030504040204" pitchFamily="34" charset="0"/>
            </a:endParaRPr>
          </a:p>
        </p:txBody>
      </p:sp>
      <p:pic>
        <p:nvPicPr>
          <p:cNvPr id="12" name="Picture 2" descr="Kartal Hasan Doğan Şubesi | BELNET">
            <a:extLst>
              <a:ext uri="{FF2B5EF4-FFF2-40B4-BE49-F238E27FC236}">
                <a16:creationId xmlns="" xmlns:a16="http://schemas.microsoft.com/office/drawing/2014/main" id="{A73E4BDD-7FDD-BD46-B614-C2877F43EC1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0" y="632818"/>
            <a:ext cx="12192000" cy="5334066"/>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rotWithShape="1">
          <a:blip r:embed="rId5" cstate="print">
            <a:extLst>
              <a:ext uri="{28A0092B-C50C-407E-A947-70E740481C1C}">
                <a14:useLocalDpi xmlns:a14="http://schemas.microsoft.com/office/drawing/2010/main" val="0"/>
              </a:ext>
            </a:extLst>
          </a:blip>
          <a:srcRect l="10441" t="20259" r="12729" b="24720"/>
          <a:stretch/>
        </p:blipFill>
        <p:spPr>
          <a:xfrm>
            <a:off x="10549289" y="5953914"/>
            <a:ext cx="1212784" cy="868510"/>
          </a:xfrm>
          <a:prstGeom prst="rect">
            <a:avLst/>
          </a:prstGeom>
        </p:spPr>
      </p:pic>
      <p:pic>
        <p:nvPicPr>
          <p:cNvPr id="8" name="Resim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9341" y="6003589"/>
            <a:ext cx="829948" cy="829948"/>
          </a:xfrm>
          <a:prstGeom prst="rect">
            <a:avLst/>
          </a:prstGeom>
        </p:spPr>
      </p:pic>
      <p:sp>
        <p:nvSpPr>
          <p:cNvPr id="2" name="Dikdörtgen 1"/>
          <p:cNvSpPr/>
          <p:nvPr/>
        </p:nvSpPr>
        <p:spPr>
          <a:xfrm>
            <a:off x="121921" y="6126175"/>
            <a:ext cx="8290560" cy="584775"/>
          </a:xfrm>
          <a:prstGeom prst="rect">
            <a:avLst/>
          </a:prstGeom>
        </p:spPr>
        <p:txBody>
          <a:bodyPr wrap="square">
            <a:spAutoFit/>
          </a:bodyPr>
          <a:lstStyle/>
          <a:p>
            <a:r>
              <a:rPr lang="tr-TR" sz="3200" b="1" dirty="0">
                <a:solidFill>
                  <a:schemeClr val="tx1">
                    <a:lumMod val="75000"/>
                    <a:lumOff val="25000"/>
                  </a:schemeClr>
                </a:solidFill>
                <a:latin typeface="Calibri" panose="020F0502020204030204" pitchFamily="34" charset="0"/>
                <a:cs typeface="Calibri" panose="020F0502020204030204" pitchFamily="34" charset="0"/>
              </a:rPr>
              <a:t>Hasan Doğan Spor </a:t>
            </a:r>
            <a:r>
              <a:rPr lang="tr-TR" sz="3200" b="1" dirty="0" smtClean="0">
                <a:solidFill>
                  <a:schemeClr val="tx1">
                    <a:lumMod val="75000"/>
                    <a:lumOff val="25000"/>
                  </a:schemeClr>
                </a:solidFill>
                <a:latin typeface="Calibri" panose="020F0502020204030204" pitchFamily="34" charset="0"/>
                <a:cs typeface="Calibri" panose="020F0502020204030204" pitchFamily="34" charset="0"/>
              </a:rPr>
              <a:t>Kompleksinde EPS </a:t>
            </a:r>
            <a:r>
              <a:rPr lang="tr-TR" sz="3200" b="1" dirty="0">
                <a:solidFill>
                  <a:schemeClr val="tx1">
                    <a:lumMod val="75000"/>
                    <a:lumOff val="25000"/>
                  </a:schemeClr>
                </a:solidFill>
                <a:latin typeface="Calibri" panose="020F0502020204030204" pitchFamily="34" charset="0"/>
                <a:cs typeface="Calibri" panose="020F0502020204030204" pitchFamily="34" charset="0"/>
              </a:rPr>
              <a:t>Denemesi</a:t>
            </a:r>
          </a:p>
        </p:txBody>
      </p:sp>
    </p:spTree>
    <p:extLst>
      <p:ext uri="{BB962C8B-B14F-4D97-AF65-F5344CB8AC3E}">
        <p14:creationId xmlns:p14="http://schemas.microsoft.com/office/powerpoint/2010/main" val="820530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49435"/>
            <a:ext cx="810684" cy="80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p:cNvPicPr>
            <a:picLocks noChangeAspect="1"/>
          </p:cNvPicPr>
          <p:nvPr/>
        </p:nvPicPr>
        <p:blipFill rotWithShape="1">
          <a:blip r:embed="rId4"/>
          <a:srcRect l="10326" t="17778" r="14778" b="18334"/>
          <a:stretch/>
        </p:blipFill>
        <p:spPr>
          <a:xfrm>
            <a:off x="1637243" y="773345"/>
            <a:ext cx="9131300" cy="4381500"/>
          </a:xfrm>
          <a:prstGeom prst="rect">
            <a:avLst/>
          </a:prstGeom>
        </p:spPr>
      </p:pic>
      <p:sp>
        <p:nvSpPr>
          <p:cNvPr id="6" name="Google Shape;71;p15"/>
          <p:cNvSpPr txBox="1">
            <a:spLocks noChangeArrowheads="1"/>
          </p:cNvSpPr>
          <p:nvPr/>
        </p:nvSpPr>
        <p:spPr bwMode="auto">
          <a:xfrm>
            <a:off x="817035" y="23286"/>
            <a:ext cx="11374965" cy="427567"/>
          </a:xfrm>
          <a:prstGeom prst="rect">
            <a:avLst/>
          </a:prstGeom>
          <a:solidFill>
            <a:srgbClr val="80BD00"/>
          </a:solidFill>
          <a:ln>
            <a:noFill/>
          </a:ln>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tr-TR" sz="2400" b="1" dirty="0" smtClean="0">
                <a:solidFill>
                  <a:schemeClr val="bg1"/>
                </a:solidFill>
                <a:latin typeface="Calibri" panose="020F0502020204030204" pitchFamily="34" charset="0"/>
                <a:cs typeface="Calibri" panose="020F0502020204030204" pitchFamily="34" charset="0"/>
              </a:rPr>
              <a:t>BASKETBOL SAHASI – İLK DURUM</a:t>
            </a:r>
            <a:endParaRPr lang="tr-TR"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92573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49435"/>
            <a:ext cx="810684" cy="80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64;p14"/>
          <p:cNvSpPr txBox="1">
            <a:spLocks noChangeArrowheads="1"/>
          </p:cNvSpPr>
          <p:nvPr/>
        </p:nvSpPr>
        <p:spPr bwMode="auto">
          <a:xfrm>
            <a:off x="856282" y="4717296"/>
            <a:ext cx="1403651" cy="39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tr-TR" sz="1800" b="1" dirty="0" smtClean="0">
                <a:solidFill>
                  <a:schemeClr val="tx1">
                    <a:lumMod val="65000"/>
                    <a:lumOff val="35000"/>
                  </a:schemeClr>
                </a:solidFill>
                <a:latin typeface="Calibri" panose="020F0502020204030204" pitchFamily="34" charset="0"/>
                <a:cs typeface="+mn-cs"/>
              </a:rPr>
              <a:t>Basketbol Sahasındaki </a:t>
            </a:r>
          </a:p>
          <a:p>
            <a:r>
              <a:rPr lang="tr-TR" sz="1800" b="1" dirty="0" smtClean="0">
                <a:solidFill>
                  <a:schemeClr val="tx1">
                    <a:lumMod val="65000"/>
                    <a:lumOff val="35000"/>
                  </a:schemeClr>
                </a:solidFill>
                <a:latin typeface="Calibri" panose="020F0502020204030204" pitchFamily="34" charset="0"/>
                <a:cs typeface="+mn-cs"/>
              </a:rPr>
              <a:t>Sorunlar</a:t>
            </a:r>
            <a:endParaRPr lang="tr-TR" sz="1800" b="1" dirty="0">
              <a:solidFill>
                <a:schemeClr val="tx1">
                  <a:lumMod val="65000"/>
                  <a:lumOff val="35000"/>
                </a:schemeClr>
              </a:solidFill>
              <a:latin typeface="Calibri" panose="020F0502020204030204" pitchFamily="34" charset="0"/>
              <a:cs typeface="+mn-cs"/>
            </a:endParaRPr>
          </a:p>
        </p:txBody>
      </p:sp>
      <p:sp>
        <p:nvSpPr>
          <p:cNvPr id="6" name="Google Shape;71;p15"/>
          <p:cNvSpPr txBox="1">
            <a:spLocks noChangeArrowheads="1"/>
          </p:cNvSpPr>
          <p:nvPr/>
        </p:nvSpPr>
        <p:spPr bwMode="auto">
          <a:xfrm>
            <a:off x="817035" y="-2840"/>
            <a:ext cx="11374965" cy="427567"/>
          </a:xfrm>
          <a:prstGeom prst="rect">
            <a:avLst/>
          </a:prstGeom>
          <a:solidFill>
            <a:srgbClr val="80BD00"/>
          </a:solidFill>
          <a:ln>
            <a:noFill/>
          </a:ln>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tr-TR" sz="2400" b="1" dirty="0" smtClean="0">
                <a:solidFill>
                  <a:schemeClr val="bg1"/>
                </a:solidFill>
                <a:latin typeface="Calibri" panose="020F0502020204030204" pitchFamily="34" charset="0"/>
                <a:cs typeface="Calibri" panose="020F0502020204030204" pitchFamily="34" charset="0"/>
              </a:rPr>
              <a:t>BASKETBOL SAHASI – İLK DURUM</a:t>
            </a:r>
            <a:endParaRPr lang="tr-TR" sz="2400" b="1" dirty="0">
              <a:solidFill>
                <a:schemeClr val="bg1"/>
              </a:solidFill>
              <a:latin typeface="Calibri" panose="020F0502020204030204" pitchFamily="34" charset="0"/>
              <a:cs typeface="Calibri" panose="020F0502020204030204" pitchFamily="34" charset="0"/>
            </a:endParaRPr>
          </a:p>
        </p:txBody>
      </p:sp>
      <p:cxnSp>
        <p:nvCxnSpPr>
          <p:cNvPr id="7" name="Düz Bağlayıcı 6">
            <a:extLst>
              <a:ext uri="{FF2B5EF4-FFF2-40B4-BE49-F238E27FC236}">
                <a16:creationId xmlns="" xmlns:a16="http://schemas.microsoft.com/office/drawing/2014/main" id="{D0A698F9-609E-4E96-AE83-B5C2972A12BE}"/>
              </a:ext>
            </a:extLst>
          </p:cNvPr>
          <p:cNvCxnSpPr>
            <a:cxnSpLocks/>
          </p:cNvCxnSpPr>
          <p:nvPr/>
        </p:nvCxnSpPr>
        <p:spPr>
          <a:xfrm>
            <a:off x="856282" y="5772471"/>
            <a:ext cx="10386025" cy="4177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aphicFrame>
        <p:nvGraphicFramePr>
          <p:cNvPr id="4" name="Diyagram 3"/>
          <p:cNvGraphicFramePr/>
          <p:nvPr>
            <p:extLst>
              <p:ext uri="{D42A27DB-BD31-4B8C-83A1-F6EECF244321}">
                <p14:modId xmlns:p14="http://schemas.microsoft.com/office/powerpoint/2010/main" val="1978516063"/>
              </p:ext>
            </p:extLst>
          </p:nvPr>
        </p:nvGraphicFramePr>
        <p:xfrm>
          <a:off x="2623899" y="943958"/>
          <a:ext cx="7157988" cy="46513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066457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5"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49435"/>
            <a:ext cx="810684" cy="80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7" name="Google Shape;71;p15"/>
          <p:cNvSpPr txBox="1">
            <a:spLocks noChangeArrowheads="1"/>
          </p:cNvSpPr>
          <p:nvPr/>
        </p:nvSpPr>
        <p:spPr bwMode="auto">
          <a:xfrm>
            <a:off x="670984" y="514352"/>
            <a:ext cx="11521016" cy="45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tr-TR" altLang="tr-TR" sz="3200" b="1" dirty="0">
              <a:solidFill>
                <a:srgbClr val="80BD00"/>
              </a:solidFill>
              <a:latin typeface="Calibri" panose="020F0502020204030204" pitchFamily="34" charset="0"/>
              <a:cs typeface="Calibri" panose="020F0502020204030204" pitchFamily="34" charset="0"/>
              <a:sym typeface="Calibri" panose="020F0502020204030204" pitchFamily="34" charset="0"/>
            </a:endParaRPr>
          </a:p>
        </p:txBody>
      </p:sp>
      <p:sp>
        <p:nvSpPr>
          <p:cNvPr id="248838" name="Google Shape;72;p15"/>
          <p:cNvSpPr txBox="1">
            <a:spLocks noChangeArrowheads="1"/>
          </p:cNvSpPr>
          <p:nvPr/>
        </p:nvSpPr>
        <p:spPr bwMode="auto">
          <a:xfrm>
            <a:off x="711201" y="1090084"/>
            <a:ext cx="3488267" cy="49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tr-TR" altLang="tr-TR" sz="2400" b="1" dirty="0">
              <a:solidFill>
                <a:schemeClr val="tx1"/>
              </a:solidFill>
              <a:latin typeface="Calibri" panose="020F0502020204030204" pitchFamily="34" charset="0"/>
              <a:cs typeface="Calibri" panose="020F0502020204030204" pitchFamily="34" charset="0"/>
              <a:sym typeface="Calibri" panose="020F0502020204030204" pitchFamily="34" charset="0"/>
            </a:endParaRPr>
          </a:p>
        </p:txBody>
      </p:sp>
      <p:sp>
        <p:nvSpPr>
          <p:cNvPr id="248842" name="Google Shape;72;p15"/>
          <p:cNvSpPr txBox="1">
            <a:spLocks noChangeArrowheads="1"/>
          </p:cNvSpPr>
          <p:nvPr/>
        </p:nvSpPr>
        <p:spPr bwMode="auto">
          <a:xfrm>
            <a:off x="4207933" y="1090084"/>
            <a:ext cx="3829051" cy="49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tr-TR" altLang="tr-TR" sz="2400" b="1" dirty="0">
              <a:solidFill>
                <a:schemeClr val="tx1"/>
              </a:solidFill>
              <a:latin typeface="Calibri" panose="020F0502020204030204" pitchFamily="34" charset="0"/>
              <a:cs typeface="Calibri" panose="020F0502020204030204" pitchFamily="34" charset="0"/>
              <a:sym typeface="Calibri" panose="020F0502020204030204" pitchFamily="34" charset="0"/>
            </a:endParaRPr>
          </a:p>
        </p:txBody>
      </p:sp>
      <p:sp>
        <p:nvSpPr>
          <p:cNvPr id="26" name="Google Shape;72;p15">
            <a:extLst>
              <a:ext uri="{FF2B5EF4-FFF2-40B4-BE49-F238E27FC236}">
                <a16:creationId xmlns="" xmlns:a16="http://schemas.microsoft.com/office/drawing/2014/main" id="{887F25E1-3848-449A-915B-FF455658F297}"/>
              </a:ext>
            </a:extLst>
          </p:cNvPr>
          <p:cNvSpPr txBox="1"/>
          <p:nvPr/>
        </p:nvSpPr>
        <p:spPr>
          <a:xfrm>
            <a:off x="4218246" y="2921660"/>
            <a:ext cx="3829049" cy="1147233"/>
          </a:xfrm>
          <a:prstGeom prst="rect">
            <a:avLst/>
          </a:prstGeom>
          <a:noFill/>
          <a:ln>
            <a:noFill/>
          </a:ln>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tr-TR" altLang="tr-TR" sz="1600" dirty="0">
              <a:solidFill>
                <a:schemeClr val="tx1"/>
              </a:solidFill>
              <a:latin typeface="Calibri" panose="020F0502020204030204" pitchFamily="34" charset="0"/>
              <a:cs typeface="Calibri" panose="020F0502020204030204" pitchFamily="34" charset="0"/>
            </a:endParaRPr>
          </a:p>
        </p:txBody>
      </p:sp>
      <p:sp>
        <p:nvSpPr>
          <p:cNvPr id="248856" name="Google Shape;72;p15"/>
          <p:cNvSpPr txBox="1">
            <a:spLocks noChangeArrowheads="1"/>
          </p:cNvSpPr>
          <p:nvPr/>
        </p:nvSpPr>
        <p:spPr bwMode="auto">
          <a:xfrm>
            <a:off x="8259233" y="1026536"/>
            <a:ext cx="3488267" cy="49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tr-TR" altLang="tr-TR" sz="2400" b="1" dirty="0">
              <a:solidFill>
                <a:schemeClr val="tx1"/>
              </a:solidFill>
              <a:latin typeface="Calibri" panose="020F0502020204030204" pitchFamily="34" charset="0"/>
              <a:cs typeface="Calibri" panose="020F0502020204030204" pitchFamily="34" charset="0"/>
              <a:sym typeface="Calibri" panose="020F0502020204030204" pitchFamily="34" charset="0"/>
            </a:endParaRPr>
          </a:p>
        </p:txBody>
      </p:sp>
      <p:sp>
        <p:nvSpPr>
          <p:cNvPr id="19" name="Google Shape;71;p15"/>
          <p:cNvSpPr txBox="1">
            <a:spLocks noChangeArrowheads="1"/>
          </p:cNvSpPr>
          <p:nvPr/>
        </p:nvSpPr>
        <p:spPr bwMode="auto">
          <a:xfrm>
            <a:off x="817035" y="-2840"/>
            <a:ext cx="11374965" cy="427567"/>
          </a:xfrm>
          <a:prstGeom prst="rect">
            <a:avLst/>
          </a:prstGeom>
          <a:solidFill>
            <a:srgbClr val="80BD00"/>
          </a:solidFill>
          <a:ln>
            <a:noFill/>
          </a:ln>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tr-TR" sz="2400" b="1" dirty="0" smtClean="0">
                <a:solidFill>
                  <a:schemeClr val="bg1"/>
                </a:solidFill>
                <a:latin typeface="Calibri" panose="020F0502020204030204" pitchFamily="34" charset="0"/>
                <a:cs typeface="Calibri" panose="020F0502020204030204" pitchFamily="34" charset="0"/>
              </a:rPr>
              <a:t>BASKETBOL SAHASI – İLK DURUM</a:t>
            </a:r>
            <a:endParaRPr lang="tr-TR" sz="2400" b="1" dirty="0">
              <a:solidFill>
                <a:schemeClr val="bg1"/>
              </a:solidFill>
              <a:latin typeface="Calibri" panose="020F0502020204030204" pitchFamily="34" charset="0"/>
              <a:cs typeface="Calibri" panose="020F0502020204030204" pitchFamily="34" charset="0"/>
            </a:endParaRPr>
          </a:p>
        </p:txBody>
      </p:sp>
      <p:grpSp>
        <p:nvGrpSpPr>
          <p:cNvPr id="3" name="Grup 2"/>
          <p:cNvGrpSpPr/>
          <p:nvPr/>
        </p:nvGrpSpPr>
        <p:grpSpPr>
          <a:xfrm>
            <a:off x="817035" y="967269"/>
            <a:ext cx="10434898" cy="4773554"/>
            <a:chOff x="817035" y="967269"/>
            <a:chExt cx="10434898" cy="4773554"/>
          </a:xfrm>
        </p:grpSpPr>
        <p:pic>
          <p:nvPicPr>
            <p:cNvPr id="16" name="Resim 15"/>
            <p:cNvPicPr>
              <a:picLocks noChangeAspect="1"/>
            </p:cNvPicPr>
            <p:nvPr/>
          </p:nvPicPr>
          <p:blipFill>
            <a:blip r:embed="rId4"/>
            <a:stretch>
              <a:fillRect/>
            </a:stretch>
          </p:blipFill>
          <p:spPr>
            <a:xfrm>
              <a:off x="817035" y="967269"/>
              <a:ext cx="10434898" cy="4773554"/>
            </a:xfrm>
            <a:prstGeom prst="rect">
              <a:avLst/>
            </a:prstGeom>
          </p:spPr>
        </p:pic>
        <p:sp>
          <p:nvSpPr>
            <p:cNvPr id="2" name="Dikdörtgen 1"/>
            <p:cNvSpPr/>
            <p:nvPr/>
          </p:nvSpPr>
          <p:spPr>
            <a:xfrm>
              <a:off x="4957011" y="2300438"/>
              <a:ext cx="5640404" cy="240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39515408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5"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49435"/>
            <a:ext cx="810684" cy="80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7" name="Google Shape;71;p15"/>
          <p:cNvSpPr txBox="1">
            <a:spLocks noChangeArrowheads="1"/>
          </p:cNvSpPr>
          <p:nvPr/>
        </p:nvSpPr>
        <p:spPr bwMode="auto">
          <a:xfrm>
            <a:off x="670984" y="514352"/>
            <a:ext cx="11521016" cy="45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tr-TR" altLang="tr-TR" sz="3200" b="1" dirty="0">
              <a:solidFill>
                <a:srgbClr val="80BD00"/>
              </a:solidFill>
              <a:latin typeface="Calibri" panose="020F0502020204030204" pitchFamily="34" charset="0"/>
              <a:cs typeface="Calibri" panose="020F0502020204030204" pitchFamily="34" charset="0"/>
              <a:sym typeface="Calibri" panose="020F0502020204030204" pitchFamily="34" charset="0"/>
            </a:endParaRPr>
          </a:p>
        </p:txBody>
      </p:sp>
      <p:sp>
        <p:nvSpPr>
          <p:cNvPr id="248838" name="Google Shape;72;p15"/>
          <p:cNvSpPr txBox="1">
            <a:spLocks noChangeArrowheads="1"/>
          </p:cNvSpPr>
          <p:nvPr/>
        </p:nvSpPr>
        <p:spPr bwMode="auto">
          <a:xfrm>
            <a:off x="711201" y="1090084"/>
            <a:ext cx="3488267" cy="49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tr-TR" altLang="tr-TR" sz="2400" b="1" dirty="0">
              <a:solidFill>
                <a:schemeClr val="tx1"/>
              </a:solidFill>
              <a:latin typeface="Calibri" panose="020F0502020204030204" pitchFamily="34" charset="0"/>
              <a:cs typeface="Calibri" panose="020F0502020204030204" pitchFamily="34" charset="0"/>
              <a:sym typeface="Calibri" panose="020F0502020204030204" pitchFamily="34" charset="0"/>
            </a:endParaRPr>
          </a:p>
        </p:txBody>
      </p:sp>
      <p:sp>
        <p:nvSpPr>
          <p:cNvPr id="248842" name="Google Shape;72;p15"/>
          <p:cNvSpPr txBox="1">
            <a:spLocks noChangeArrowheads="1"/>
          </p:cNvSpPr>
          <p:nvPr/>
        </p:nvSpPr>
        <p:spPr bwMode="auto">
          <a:xfrm>
            <a:off x="4207933" y="1090084"/>
            <a:ext cx="3829051" cy="49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tr-TR" altLang="tr-TR" sz="2400" b="1" dirty="0">
              <a:solidFill>
                <a:schemeClr val="tx1"/>
              </a:solidFill>
              <a:latin typeface="Calibri" panose="020F0502020204030204" pitchFamily="34" charset="0"/>
              <a:cs typeface="Calibri" panose="020F0502020204030204" pitchFamily="34" charset="0"/>
              <a:sym typeface="Calibri" panose="020F0502020204030204" pitchFamily="34" charset="0"/>
            </a:endParaRPr>
          </a:p>
        </p:txBody>
      </p:sp>
      <p:sp>
        <p:nvSpPr>
          <p:cNvPr id="26" name="Google Shape;72;p15">
            <a:extLst>
              <a:ext uri="{FF2B5EF4-FFF2-40B4-BE49-F238E27FC236}">
                <a16:creationId xmlns="" xmlns:a16="http://schemas.microsoft.com/office/drawing/2014/main" id="{887F25E1-3848-449A-915B-FF455658F297}"/>
              </a:ext>
            </a:extLst>
          </p:cNvPr>
          <p:cNvSpPr txBox="1"/>
          <p:nvPr/>
        </p:nvSpPr>
        <p:spPr>
          <a:xfrm>
            <a:off x="4218246" y="2921660"/>
            <a:ext cx="3829049" cy="1147233"/>
          </a:xfrm>
          <a:prstGeom prst="rect">
            <a:avLst/>
          </a:prstGeom>
          <a:noFill/>
          <a:ln>
            <a:noFill/>
          </a:ln>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tr-TR" altLang="tr-TR" sz="1600" dirty="0">
              <a:solidFill>
                <a:schemeClr val="tx1"/>
              </a:solidFill>
              <a:latin typeface="Calibri" panose="020F0502020204030204" pitchFamily="34" charset="0"/>
              <a:cs typeface="Calibri" panose="020F0502020204030204" pitchFamily="34" charset="0"/>
            </a:endParaRPr>
          </a:p>
        </p:txBody>
      </p:sp>
      <p:sp>
        <p:nvSpPr>
          <p:cNvPr id="248856" name="Google Shape;72;p15"/>
          <p:cNvSpPr txBox="1">
            <a:spLocks noChangeArrowheads="1"/>
          </p:cNvSpPr>
          <p:nvPr/>
        </p:nvSpPr>
        <p:spPr bwMode="auto">
          <a:xfrm>
            <a:off x="8259233" y="1026536"/>
            <a:ext cx="3488267" cy="49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tr-TR" altLang="tr-TR" sz="2400" b="1" dirty="0">
              <a:solidFill>
                <a:schemeClr val="tx1"/>
              </a:solidFill>
              <a:latin typeface="Calibri" panose="020F0502020204030204" pitchFamily="34" charset="0"/>
              <a:cs typeface="Calibri" panose="020F0502020204030204" pitchFamily="34" charset="0"/>
              <a:sym typeface="Calibri" panose="020F0502020204030204" pitchFamily="34" charset="0"/>
            </a:endParaRPr>
          </a:p>
        </p:txBody>
      </p:sp>
      <p:sp>
        <p:nvSpPr>
          <p:cNvPr id="19" name="Google Shape;71;p15"/>
          <p:cNvSpPr txBox="1">
            <a:spLocks noChangeArrowheads="1"/>
          </p:cNvSpPr>
          <p:nvPr/>
        </p:nvSpPr>
        <p:spPr bwMode="auto">
          <a:xfrm>
            <a:off x="817035" y="-2840"/>
            <a:ext cx="11374965" cy="427567"/>
          </a:xfrm>
          <a:prstGeom prst="rect">
            <a:avLst/>
          </a:prstGeom>
          <a:solidFill>
            <a:srgbClr val="80BD00"/>
          </a:solidFill>
          <a:ln>
            <a:noFill/>
          </a:ln>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tr-TR" sz="2400" b="1" dirty="0" smtClean="0">
                <a:solidFill>
                  <a:schemeClr val="bg1"/>
                </a:solidFill>
                <a:latin typeface="Calibri" panose="020F0502020204030204" pitchFamily="34" charset="0"/>
                <a:cs typeface="Calibri" panose="020F0502020204030204" pitchFamily="34" charset="0"/>
              </a:rPr>
              <a:t>BASKETBOL SAHASI </a:t>
            </a:r>
            <a:r>
              <a:rPr lang="tr-TR" sz="2400" b="1" dirty="0" smtClean="0">
                <a:solidFill>
                  <a:schemeClr val="bg1"/>
                </a:solidFill>
                <a:latin typeface="Calibri" panose="020F0502020204030204" pitchFamily="34" charset="0"/>
                <a:cs typeface="Calibri" panose="020F0502020204030204" pitchFamily="34" charset="0"/>
              </a:rPr>
              <a:t>– EPS </a:t>
            </a:r>
            <a:r>
              <a:rPr lang="tr-TR" sz="2400" b="1" dirty="0">
                <a:solidFill>
                  <a:schemeClr val="bg1"/>
                </a:solidFill>
                <a:latin typeface="Calibri" panose="020F0502020204030204" pitchFamily="34" charset="0"/>
                <a:cs typeface="Calibri" panose="020F0502020204030204" pitchFamily="34" charset="0"/>
              </a:rPr>
              <a:t>PLANLAMASI – SÖZLEŞME </a:t>
            </a:r>
            <a:r>
              <a:rPr lang="tr-TR" sz="2400" b="1" dirty="0" smtClean="0">
                <a:solidFill>
                  <a:schemeClr val="bg1"/>
                </a:solidFill>
                <a:latin typeface="Calibri" panose="020F0502020204030204" pitchFamily="34" charset="0"/>
                <a:cs typeface="Calibri" panose="020F0502020204030204" pitchFamily="34" charset="0"/>
              </a:rPr>
              <a:t>ŞARTLARI</a:t>
            </a:r>
            <a:endParaRPr lang="tr-TR" sz="2400" b="1" dirty="0">
              <a:solidFill>
                <a:schemeClr val="bg1"/>
              </a:solidFill>
              <a:latin typeface="Calibri" panose="020F0502020204030204" pitchFamily="34" charset="0"/>
              <a:cs typeface="Calibri" panose="020F0502020204030204" pitchFamily="34" charset="0"/>
            </a:endParaRPr>
          </a:p>
        </p:txBody>
      </p:sp>
      <p:sp>
        <p:nvSpPr>
          <p:cNvPr id="2" name="Dikdörtgen 1"/>
          <p:cNvSpPr/>
          <p:nvPr/>
        </p:nvSpPr>
        <p:spPr>
          <a:xfrm>
            <a:off x="4957011" y="2300438"/>
            <a:ext cx="5640404" cy="240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Metin kutusu 2"/>
          <p:cNvSpPr txBox="1"/>
          <p:nvPr/>
        </p:nvSpPr>
        <p:spPr>
          <a:xfrm>
            <a:off x="885524" y="1395663"/>
            <a:ext cx="10376034" cy="459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lstStyle>
            <a:defPPr>
              <a:defRPr lang="tr-TR"/>
            </a:defPPr>
            <a:lvl1pPr>
              <a:buClr>
                <a:srgbClr val="000000"/>
              </a:buClr>
              <a:buFont typeface="Arial" panose="020B0604020202020204" pitchFamily="34" charset="0"/>
              <a:defRPr b="1">
                <a:solidFill>
                  <a:schemeClr val="tx1">
                    <a:lumMod val="65000"/>
                    <a:lumOff val="35000"/>
                  </a:schemeClr>
                </a:solidFill>
                <a:latin typeface="Calibri" panose="020F050202020403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9pPr>
          </a:lstStyle>
          <a:p>
            <a:r>
              <a:rPr lang="tr-TR" dirty="0"/>
              <a:t>Enerji Performans Sözleşme Şartları</a:t>
            </a:r>
            <a:r>
              <a:rPr lang="tr-TR" dirty="0" smtClean="0"/>
              <a:t>:</a:t>
            </a:r>
          </a:p>
          <a:p>
            <a:endParaRPr lang="tr-TR" dirty="0"/>
          </a:p>
          <a:p>
            <a:r>
              <a:rPr lang="tr-TR" dirty="0" smtClean="0"/>
              <a:t>- İşin süresi: 36 ay,</a:t>
            </a:r>
          </a:p>
          <a:p>
            <a:endParaRPr lang="tr-TR" dirty="0"/>
          </a:p>
          <a:p>
            <a:r>
              <a:rPr lang="tr-TR" dirty="0" smtClean="0"/>
              <a:t>- İşin bedeli: 56.000TL,</a:t>
            </a:r>
          </a:p>
          <a:p>
            <a:endParaRPr lang="tr-TR" dirty="0"/>
          </a:p>
          <a:p>
            <a:r>
              <a:rPr lang="tr-TR" dirty="0" smtClean="0"/>
              <a:t>- İş kapsamında verilen avans miktarı: 20.000TL,</a:t>
            </a:r>
          </a:p>
          <a:p>
            <a:endParaRPr lang="tr-TR" dirty="0"/>
          </a:p>
          <a:p>
            <a:r>
              <a:rPr lang="tr-TR" dirty="0" smtClean="0"/>
              <a:t>-Yıllık </a:t>
            </a:r>
            <a:r>
              <a:rPr lang="tr-TR" dirty="0" err="1" smtClean="0"/>
              <a:t>Öngürülen</a:t>
            </a:r>
            <a:r>
              <a:rPr lang="tr-TR" dirty="0"/>
              <a:t> </a:t>
            </a:r>
            <a:r>
              <a:rPr lang="tr-TR" dirty="0" smtClean="0"/>
              <a:t>Basketbol Sahası Çalışma Saati: 1.750 saat,</a:t>
            </a:r>
          </a:p>
          <a:p>
            <a:endParaRPr lang="tr-TR" dirty="0" smtClean="0"/>
          </a:p>
          <a:p>
            <a:r>
              <a:rPr lang="tr-TR" dirty="0" smtClean="0"/>
              <a:t>-Fazladan elde edilen tasarrufun paylaşılma oranı: %50.</a:t>
            </a:r>
          </a:p>
          <a:p>
            <a:endParaRPr lang="tr-TR" dirty="0"/>
          </a:p>
          <a:p>
            <a:endParaRPr lang="tr-TR" dirty="0" smtClean="0"/>
          </a:p>
          <a:p>
            <a:endParaRPr lang="tr-TR" dirty="0"/>
          </a:p>
          <a:p>
            <a:endParaRPr lang="tr-TR" dirty="0" smtClean="0"/>
          </a:p>
          <a:p>
            <a:endParaRPr lang="tr-TR" dirty="0"/>
          </a:p>
          <a:p>
            <a:endParaRPr lang="tr-TR" dirty="0" smtClean="0"/>
          </a:p>
          <a:p>
            <a:endParaRPr lang="tr-TR" dirty="0" smtClean="0"/>
          </a:p>
          <a:p>
            <a:endParaRPr lang="tr-TR" dirty="0"/>
          </a:p>
          <a:p>
            <a:endParaRPr lang="tr-TR" dirty="0" smtClean="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spTree>
    <p:extLst>
      <p:ext uri="{BB962C8B-B14F-4D97-AF65-F5344CB8AC3E}">
        <p14:creationId xmlns:p14="http://schemas.microsoft.com/office/powerpoint/2010/main" val="33750609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69;p15"/>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035" y="6057902"/>
            <a:ext cx="810684" cy="81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8"/>
          <p:cNvPicPr>
            <a:picLocks noChangeAspect="1"/>
          </p:cNvPicPr>
          <p:nvPr/>
        </p:nvPicPr>
        <p:blipFill rotWithShape="1">
          <a:blip r:embed="rId3"/>
          <a:srcRect l="1795" t="22995" r="30231" b="12303"/>
          <a:stretch/>
        </p:blipFill>
        <p:spPr>
          <a:xfrm>
            <a:off x="1490804" y="747882"/>
            <a:ext cx="9190189" cy="4986864"/>
          </a:xfrm>
          <a:prstGeom prst="rect">
            <a:avLst/>
          </a:prstGeom>
        </p:spPr>
      </p:pic>
      <p:sp>
        <p:nvSpPr>
          <p:cNvPr id="14" name="Google Shape;71;p15"/>
          <p:cNvSpPr txBox="1">
            <a:spLocks noChangeArrowheads="1"/>
          </p:cNvSpPr>
          <p:nvPr/>
        </p:nvSpPr>
        <p:spPr bwMode="auto">
          <a:xfrm>
            <a:off x="817035" y="-2840"/>
            <a:ext cx="11374965" cy="427567"/>
          </a:xfrm>
          <a:prstGeom prst="rect">
            <a:avLst/>
          </a:prstGeom>
          <a:solidFill>
            <a:srgbClr val="80BD00"/>
          </a:solidFill>
          <a:ln>
            <a:noFill/>
          </a:ln>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tr-TR" sz="2400" b="1" dirty="0" smtClean="0">
                <a:solidFill>
                  <a:schemeClr val="bg1"/>
                </a:solidFill>
                <a:latin typeface="Calibri" panose="020F0502020204030204" pitchFamily="34" charset="0"/>
                <a:cs typeface="Calibri" panose="020F0502020204030204" pitchFamily="34" charset="0"/>
              </a:rPr>
              <a:t>BASKETBOL SAHASI – </a:t>
            </a:r>
            <a:r>
              <a:rPr lang="tr-TR" sz="2400" b="1" dirty="0">
                <a:solidFill>
                  <a:schemeClr val="bg1"/>
                </a:solidFill>
                <a:latin typeface="Calibri" panose="020F0502020204030204" pitchFamily="34" charset="0"/>
                <a:cs typeface="Calibri" panose="020F0502020204030204" pitchFamily="34" charset="0"/>
              </a:rPr>
              <a:t>EPS PLANLAMASI</a:t>
            </a:r>
          </a:p>
        </p:txBody>
      </p:sp>
    </p:spTree>
    <p:extLst>
      <p:ext uri="{BB962C8B-B14F-4D97-AF65-F5344CB8AC3E}">
        <p14:creationId xmlns:p14="http://schemas.microsoft.com/office/powerpoint/2010/main" val="6885099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49435"/>
            <a:ext cx="810684" cy="80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64;p14"/>
          <p:cNvSpPr txBox="1">
            <a:spLocks noChangeArrowheads="1"/>
          </p:cNvSpPr>
          <p:nvPr/>
        </p:nvSpPr>
        <p:spPr bwMode="auto">
          <a:xfrm>
            <a:off x="817034" y="3378755"/>
            <a:ext cx="11040185" cy="144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tr-TR" altLang="tr-TR" sz="4800" b="1" dirty="0">
              <a:solidFill>
                <a:srgbClr val="80BD00"/>
              </a:solidFill>
              <a:latin typeface="Calibri" panose="020F0502020204030204" pitchFamily="34" charset="0"/>
              <a:cs typeface="Calibri" panose="020F0502020204030204" pitchFamily="34" charset="0"/>
              <a:sym typeface="Calibri" panose="020F0502020204030204" pitchFamily="34" charset="0"/>
            </a:endParaRPr>
          </a:p>
        </p:txBody>
      </p:sp>
      <p:sp>
        <p:nvSpPr>
          <p:cNvPr id="4" name="Google Shape;71;p15"/>
          <p:cNvSpPr txBox="1">
            <a:spLocks noChangeArrowheads="1"/>
          </p:cNvSpPr>
          <p:nvPr/>
        </p:nvSpPr>
        <p:spPr bwMode="auto">
          <a:xfrm>
            <a:off x="817035" y="-2840"/>
            <a:ext cx="11374965" cy="427567"/>
          </a:xfrm>
          <a:prstGeom prst="rect">
            <a:avLst/>
          </a:prstGeom>
          <a:solidFill>
            <a:srgbClr val="80BD00"/>
          </a:solidFill>
          <a:ln>
            <a:noFill/>
          </a:ln>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tr-TR" sz="2400" b="1" dirty="0" smtClean="0">
                <a:solidFill>
                  <a:schemeClr val="bg1"/>
                </a:solidFill>
                <a:latin typeface="Calibri" panose="020F0502020204030204" pitchFamily="34" charset="0"/>
                <a:cs typeface="Calibri" panose="020F0502020204030204" pitchFamily="34" charset="0"/>
              </a:rPr>
              <a:t>BASKETBOL SAHASI – </a:t>
            </a:r>
            <a:r>
              <a:rPr lang="tr-TR" sz="2400" b="1" dirty="0">
                <a:solidFill>
                  <a:schemeClr val="bg1"/>
                </a:solidFill>
                <a:latin typeface="Calibri" panose="020F0502020204030204" pitchFamily="34" charset="0"/>
                <a:cs typeface="Calibri" panose="020F0502020204030204" pitchFamily="34" charset="0"/>
              </a:rPr>
              <a:t>EPS PLANLAMASI</a:t>
            </a:r>
          </a:p>
        </p:txBody>
      </p:sp>
      <p:pic>
        <p:nvPicPr>
          <p:cNvPr id="6" name="Resim 5"/>
          <p:cNvPicPr>
            <a:picLocks noChangeAspect="1"/>
          </p:cNvPicPr>
          <p:nvPr/>
        </p:nvPicPr>
        <p:blipFill rotWithShape="1">
          <a:blip r:embed="rId4"/>
          <a:srcRect l="9151" t="15925" r="14166" b="10371"/>
          <a:stretch/>
        </p:blipFill>
        <p:spPr>
          <a:xfrm>
            <a:off x="1029902" y="894960"/>
            <a:ext cx="10146807" cy="4967590"/>
          </a:xfrm>
          <a:prstGeom prst="rect">
            <a:avLst/>
          </a:prstGeom>
        </p:spPr>
      </p:pic>
    </p:spTree>
    <p:extLst>
      <p:ext uri="{BB962C8B-B14F-4D97-AF65-F5344CB8AC3E}">
        <p14:creationId xmlns:p14="http://schemas.microsoft.com/office/powerpoint/2010/main" val="10274681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49435"/>
            <a:ext cx="810684" cy="80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p:cNvPicPr>
            <a:picLocks noChangeAspect="1"/>
          </p:cNvPicPr>
          <p:nvPr/>
        </p:nvPicPr>
        <p:blipFill rotWithShape="1">
          <a:blip r:embed="rId4"/>
          <a:srcRect l="9167" t="16482" r="13958" b="7223"/>
          <a:stretch/>
        </p:blipFill>
        <p:spPr>
          <a:xfrm>
            <a:off x="2300437" y="985004"/>
            <a:ext cx="9348169" cy="4559149"/>
          </a:xfrm>
          <a:prstGeom prst="rect">
            <a:avLst/>
          </a:prstGeom>
        </p:spPr>
      </p:pic>
      <p:sp>
        <p:nvSpPr>
          <p:cNvPr id="6" name="Google Shape;71;p15"/>
          <p:cNvSpPr txBox="1">
            <a:spLocks noChangeArrowheads="1"/>
          </p:cNvSpPr>
          <p:nvPr/>
        </p:nvSpPr>
        <p:spPr bwMode="auto">
          <a:xfrm>
            <a:off x="817035" y="-2840"/>
            <a:ext cx="11374965" cy="427567"/>
          </a:xfrm>
          <a:prstGeom prst="rect">
            <a:avLst/>
          </a:prstGeom>
          <a:solidFill>
            <a:srgbClr val="80BD00"/>
          </a:solidFill>
          <a:ln>
            <a:noFill/>
          </a:ln>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tr-TR" sz="2400" b="1" dirty="0" smtClean="0">
                <a:solidFill>
                  <a:schemeClr val="bg1"/>
                </a:solidFill>
                <a:latin typeface="Calibri" panose="020F0502020204030204" pitchFamily="34" charset="0"/>
                <a:cs typeface="Calibri" panose="020F0502020204030204" pitchFamily="34" charset="0"/>
              </a:rPr>
              <a:t>BASKETBOL SAHASI – </a:t>
            </a:r>
            <a:r>
              <a:rPr lang="tr-TR" sz="2400" b="1" dirty="0">
                <a:solidFill>
                  <a:schemeClr val="bg1"/>
                </a:solidFill>
                <a:latin typeface="Calibri" panose="020F0502020204030204" pitchFamily="34" charset="0"/>
                <a:cs typeface="Calibri" panose="020F0502020204030204" pitchFamily="34" charset="0"/>
              </a:rPr>
              <a:t>EPS </a:t>
            </a:r>
            <a:r>
              <a:rPr lang="tr-TR" sz="2400" b="1" dirty="0" smtClean="0">
                <a:solidFill>
                  <a:schemeClr val="bg1"/>
                </a:solidFill>
                <a:latin typeface="Calibri" panose="020F0502020204030204" pitchFamily="34" charset="0"/>
                <a:cs typeface="Calibri" panose="020F0502020204030204" pitchFamily="34" charset="0"/>
              </a:rPr>
              <a:t>PLANLAMASI</a:t>
            </a:r>
            <a:endParaRPr lang="tr-TR" sz="2400" b="1" dirty="0">
              <a:solidFill>
                <a:schemeClr val="bg1"/>
              </a:solidFill>
              <a:latin typeface="Calibri" panose="020F0502020204030204" pitchFamily="34" charset="0"/>
              <a:cs typeface="Calibri" panose="020F0502020204030204" pitchFamily="34" charset="0"/>
            </a:endParaRPr>
          </a:p>
        </p:txBody>
      </p:sp>
      <p:sp>
        <p:nvSpPr>
          <p:cNvPr id="2" name="Dikdörtgen 1"/>
          <p:cNvSpPr/>
          <p:nvPr/>
        </p:nvSpPr>
        <p:spPr>
          <a:xfrm>
            <a:off x="624528" y="2313751"/>
            <a:ext cx="1675909" cy="646331"/>
          </a:xfrm>
          <a:prstGeom prst="rect">
            <a:avLst/>
          </a:prstGeom>
        </p:spPr>
        <p:txBody>
          <a:bodyPr wrap="square">
            <a:spAutoFit/>
          </a:bodyPr>
          <a:lstStyle/>
          <a:p>
            <a:r>
              <a:rPr lang="tr-TR" b="1" dirty="0">
                <a:solidFill>
                  <a:schemeClr val="tx1">
                    <a:lumMod val="65000"/>
                    <a:lumOff val="35000"/>
                  </a:schemeClr>
                </a:solidFill>
                <a:latin typeface="Calibri" panose="020F0502020204030204" pitchFamily="34" charset="0"/>
              </a:rPr>
              <a:t>66 armatürden 42 </a:t>
            </a:r>
            <a:r>
              <a:rPr lang="tr-TR" b="1" dirty="0" smtClean="0">
                <a:solidFill>
                  <a:schemeClr val="tx1">
                    <a:lumMod val="65000"/>
                    <a:lumOff val="35000"/>
                  </a:schemeClr>
                </a:solidFill>
                <a:latin typeface="Calibri" panose="020F0502020204030204" pitchFamily="34" charset="0"/>
              </a:rPr>
              <a:t>armatüre</a:t>
            </a:r>
            <a:endParaRPr lang="tr-TR" b="1" dirty="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9584347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5"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49435"/>
            <a:ext cx="810684" cy="80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42" name="Google Shape;72;p15"/>
          <p:cNvSpPr txBox="1">
            <a:spLocks noChangeArrowheads="1"/>
          </p:cNvSpPr>
          <p:nvPr/>
        </p:nvSpPr>
        <p:spPr bwMode="auto">
          <a:xfrm>
            <a:off x="4207933" y="1090084"/>
            <a:ext cx="3829051" cy="49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tr-TR" altLang="tr-TR" sz="2400" b="1" dirty="0">
              <a:solidFill>
                <a:schemeClr val="tx1"/>
              </a:solidFill>
              <a:latin typeface="Calibri" panose="020F0502020204030204" pitchFamily="34" charset="0"/>
              <a:cs typeface="Calibri" panose="020F0502020204030204" pitchFamily="34" charset="0"/>
              <a:sym typeface="Calibri" panose="020F0502020204030204" pitchFamily="34" charset="0"/>
            </a:endParaRPr>
          </a:p>
        </p:txBody>
      </p:sp>
      <p:sp>
        <p:nvSpPr>
          <p:cNvPr id="248856" name="Google Shape;72;p15"/>
          <p:cNvSpPr txBox="1">
            <a:spLocks noChangeArrowheads="1"/>
          </p:cNvSpPr>
          <p:nvPr/>
        </p:nvSpPr>
        <p:spPr bwMode="auto">
          <a:xfrm>
            <a:off x="8259233" y="1026536"/>
            <a:ext cx="3488267" cy="49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tr-TR" altLang="tr-TR" sz="2400" b="1" dirty="0">
              <a:solidFill>
                <a:schemeClr val="tx1"/>
              </a:solidFill>
              <a:latin typeface="Calibri" panose="020F0502020204030204" pitchFamily="34" charset="0"/>
              <a:cs typeface="Calibri" panose="020F0502020204030204" pitchFamily="34" charset="0"/>
              <a:sym typeface="Calibri" panose="020F0502020204030204" pitchFamily="34" charset="0"/>
            </a:endParaRPr>
          </a:p>
        </p:txBody>
      </p:sp>
      <p:sp>
        <p:nvSpPr>
          <p:cNvPr id="16" name="Google Shape;71;p15"/>
          <p:cNvSpPr txBox="1">
            <a:spLocks noChangeArrowheads="1"/>
          </p:cNvSpPr>
          <p:nvPr/>
        </p:nvSpPr>
        <p:spPr bwMode="auto">
          <a:xfrm>
            <a:off x="817035" y="-2840"/>
            <a:ext cx="11374965" cy="427567"/>
          </a:xfrm>
          <a:prstGeom prst="rect">
            <a:avLst/>
          </a:prstGeom>
          <a:solidFill>
            <a:srgbClr val="80BD00"/>
          </a:solidFill>
          <a:ln>
            <a:noFill/>
          </a:ln>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tr-TR" sz="2400" b="1" dirty="0" smtClean="0">
                <a:solidFill>
                  <a:schemeClr val="bg1"/>
                </a:solidFill>
                <a:latin typeface="Calibri" panose="020F0502020204030204" pitchFamily="34" charset="0"/>
                <a:cs typeface="Calibri" panose="020F0502020204030204" pitchFamily="34" charset="0"/>
              </a:rPr>
              <a:t>BASKETBOL SAHASI – </a:t>
            </a:r>
            <a:r>
              <a:rPr lang="tr-TR" sz="2400" b="1" dirty="0">
                <a:solidFill>
                  <a:schemeClr val="bg1"/>
                </a:solidFill>
                <a:latin typeface="Calibri" panose="020F0502020204030204" pitchFamily="34" charset="0"/>
                <a:cs typeface="Calibri" panose="020F0502020204030204" pitchFamily="34" charset="0"/>
              </a:rPr>
              <a:t>EPS </a:t>
            </a:r>
            <a:r>
              <a:rPr lang="tr-TR" sz="2400" b="1" dirty="0" smtClean="0">
                <a:solidFill>
                  <a:schemeClr val="bg1"/>
                </a:solidFill>
                <a:latin typeface="Calibri" panose="020F0502020204030204" pitchFamily="34" charset="0"/>
                <a:cs typeface="Calibri" panose="020F0502020204030204" pitchFamily="34" charset="0"/>
              </a:rPr>
              <a:t>PLANLAMASI</a:t>
            </a:r>
            <a:endParaRPr lang="tr-TR" sz="2400" b="1" dirty="0">
              <a:solidFill>
                <a:schemeClr val="bg1"/>
              </a:solidFill>
              <a:latin typeface="Calibri" panose="020F0502020204030204" pitchFamily="34" charset="0"/>
              <a:cs typeface="Calibri" panose="020F0502020204030204" pitchFamily="34" charset="0"/>
            </a:endParaRPr>
          </a:p>
        </p:txBody>
      </p:sp>
      <p:sp>
        <p:nvSpPr>
          <p:cNvPr id="2" name="Dikdörtgen 1"/>
          <p:cNvSpPr/>
          <p:nvPr/>
        </p:nvSpPr>
        <p:spPr>
          <a:xfrm>
            <a:off x="40914" y="708107"/>
            <a:ext cx="3761065" cy="5262979"/>
          </a:xfrm>
          <a:prstGeom prst="rect">
            <a:avLst/>
          </a:prstGeom>
        </p:spPr>
        <p:txBody>
          <a:bodyPr wrap="square">
            <a:spAutoFit/>
          </a:bodyPr>
          <a:lstStyle/>
          <a:p>
            <a:r>
              <a:rPr lang="tr-TR" sz="1600" b="1" dirty="0">
                <a:solidFill>
                  <a:schemeClr val="tx1">
                    <a:lumMod val="65000"/>
                    <a:lumOff val="35000"/>
                  </a:schemeClr>
                </a:solidFill>
                <a:latin typeface="Calibri" panose="020F0502020204030204" pitchFamily="34" charset="0"/>
              </a:rPr>
              <a:t>66 armatürden </a:t>
            </a:r>
            <a:endParaRPr lang="tr-TR" sz="1600" b="1" dirty="0" smtClean="0">
              <a:solidFill>
                <a:schemeClr val="tx1">
                  <a:lumMod val="65000"/>
                  <a:lumOff val="35000"/>
                </a:schemeClr>
              </a:solidFill>
              <a:latin typeface="Calibri" panose="020F0502020204030204" pitchFamily="34" charset="0"/>
            </a:endParaRPr>
          </a:p>
          <a:p>
            <a:r>
              <a:rPr lang="tr-TR" sz="1600" b="1" dirty="0" smtClean="0">
                <a:solidFill>
                  <a:schemeClr val="tx1">
                    <a:lumMod val="65000"/>
                    <a:lumOff val="35000"/>
                  </a:schemeClr>
                </a:solidFill>
                <a:latin typeface="Calibri" panose="020F0502020204030204" pitchFamily="34" charset="0"/>
              </a:rPr>
              <a:t>42 </a:t>
            </a:r>
            <a:r>
              <a:rPr lang="tr-TR" sz="1600" b="1" dirty="0">
                <a:solidFill>
                  <a:schemeClr val="tx1">
                    <a:lumMod val="65000"/>
                    <a:lumOff val="35000"/>
                  </a:schemeClr>
                </a:solidFill>
                <a:latin typeface="Calibri" panose="020F0502020204030204" pitchFamily="34" charset="0"/>
              </a:rPr>
              <a:t>armatüre</a:t>
            </a:r>
          </a:p>
          <a:p>
            <a:endParaRPr lang="tr-TR" sz="1600" b="1" dirty="0">
              <a:solidFill>
                <a:schemeClr val="tx1">
                  <a:lumMod val="65000"/>
                  <a:lumOff val="35000"/>
                </a:schemeClr>
              </a:solidFill>
              <a:latin typeface="Calibri" panose="020F0502020204030204" pitchFamily="34" charset="0"/>
            </a:endParaRPr>
          </a:p>
          <a:p>
            <a:r>
              <a:rPr lang="tr-TR" sz="1600" b="1" dirty="0">
                <a:solidFill>
                  <a:schemeClr val="tx1">
                    <a:lumMod val="65000"/>
                    <a:lumOff val="35000"/>
                  </a:schemeClr>
                </a:solidFill>
                <a:latin typeface="Calibri" panose="020F0502020204030204" pitchFamily="34" charset="0"/>
              </a:rPr>
              <a:t>25,434kWh tüketimden </a:t>
            </a:r>
            <a:endParaRPr lang="tr-TR" sz="1600" b="1" dirty="0" smtClean="0">
              <a:solidFill>
                <a:schemeClr val="tx1">
                  <a:lumMod val="65000"/>
                  <a:lumOff val="35000"/>
                </a:schemeClr>
              </a:solidFill>
              <a:latin typeface="Calibri" panose="020F0502020204030204" pitchFamily="34" charset="0"/>
            </a:endParaRPr>
          </a:p>
          <a:p>
            <a:r>
              <a:rPr lang="tr-TR" sz="1600" b="1" dirty="0" smtClean="0">
                <a:solidFill>
                  <a:schemeClr val="tx1">
                    <a:lumMod val="65000"/>
                    <a:lumOff val="35000"/>
                  </a:schemeClr>
                </a:solidFill>
                <a:latin typeface="Calibri" panose="020F0502020204030204" pitchFamily="34" charset="0"/>
              </a:rPr>
              <a:t>5,292-7,56kWh </a:t>
            </a:r>
            <a:r>
              <a:rPr lang="tr-TR" sz="1600" b="1" dirty="0">
                <a:solidFill>
                  <a:schemeClr val="tx1">
                    <a:lumMod val="65000"/>
                    <a:lumOff val="35000"/>
                  </a:schemeClr>
                </a:solidFill>
                <a:latin typeface="Calibri" panose="020F0502020204030204" pitchFamily="34" charset="0"/>
              </a:rPr>
              <a:t>tüketime</a:t>
            </a:r>
          </a:p>
          <a:p>
            <a:endParaRPr lang="tr-TR" sz="1600" b="1" dirty="0">
              <a:solidFill>
                <a:schemeClr val="tx1">
                  <a:lumMod val="65000"/>
                  <a:lumOff val="35000"/>
                </a:schemeClr>
              </a:solidFill>
              <a:latin typeface="Calibri" panose="020F0502020204030204" pitchFamily="34" charset="0"/>
            </a:endParaRPr>
          </a:p>
          <a:p>
            <a:r>
              <a:rPr lang="tr-TR" sz="1600" b="1" dirty="0">
                <a:solidFill>
                  <a:schemeClr val="tx1">
                    <a:lumMod val="65000"/>
                    <a:lumOff val="35000"/>
                  </a:schemeClr>
                </a:solidFill>
                <a:latin typeface="Calibri" panose="020F0502020204030204" pitchFamily="34" charset="0"/>
              </a:rPr>
              <a:t>44.510kWh yıllık tüketiminden </a:t>
            </a:r>
            <a:endParaRPr lang="tr-TR" sz="1600" b="1" dirty="0" smtClean="0">
              <a:solidFill>
                <a:schemeClr val="tx1">
                  <a:lumMod val="65000"/>
                  <a:lumOff val="35000"/>
                </a:schemeClr>
              </a:solidFill>
              <a:latin typeface="Calibri" panose="020F0502020204030204" pitchFamily="34" charset="0"/>
            </a:endParaRPr>
          </a:p>
          <a:p>
            <a:r>
              <a:rPr lang="tr-TR" sz="1600" b="1" dirty="0" smtClean="0">
                <a:solidFill>
                  <a:schemeClr val="tx1">
                    <a:lumMod val="65000"/>
                    <a:lumOff val="35000"/>
                  </a:schemeClr>
                </a:solidFill>
                <a:latin typeface="Calibri" panose="020F0502020204030204" pitchFamily="34" charset="0"/>
              </a:rPr>
              <a:t>9.262kWh-13.230kWh </a:t>
            </a:r>
            <a:r>
              <a:rPr lang="tr-TR" sz="1600" b="1" dirty="0">
                <a:solidFill>
                  <a:schemeClr val="tx1">
                    <a:lumMod val="65000"/>
                    <a:lumOff val="35000"/>
                  </a:schemeClr>
                </a:solidFill>
                <a:latin typeface="Calibri" panose="020F0502020204030204" pitchFamily="34" charset="0"/>
              </a:rPr>
              <a:t>yıllık </a:t>
            </a:r>
            <a:r>
              <a:rPr lang="tr-TR" sz="1600" b="1" dirty="0" smtClean="0">
                <a:solidFill>
                  <a:schemeClr val="tx1">
                    <a:lumMod val="65000"/>
                    <a:lumOff val="35000"/>
                  </a:schemeClr>
                </a:solidFill>
                <a:latin typeface="Calibri" panose="020F0502020204030204" pitchFamily="34" charset="0"/>
              </a:rPr>
              <a:t>tüketime</a:t>
            </a:r>
          </a:p>
          <a:p>
            <a:endParaRPr lang="tr-TR" sz="1600" b="1" dirty="0">
              <a:solidFill>
                <a:schemeClr val="tx1">
                  <a:lumMod val="65000"/>
                  <a:lumOff val="35000"/>
                </a:schemeClr>
              </a:solidFill>
              <a:latin typeface="Calibri" panose="020F0502020204030204" pitchFamily="34" charset="0"/>
            </a:endParaRPr>
          </a:p>
          <a:p>
            <a:endParaRPr lang="tr-TR" sz="1600" b="1" dirty="0" smtClean="0">
              <a:solidFill>
                <a:schemeClr val="tx1">
                  <a:lumMod val="65000"/>
                  <a:lumOff val="35000"/>
                </a:schemeClr>
              </a:solidFill>
              <a:latin typeface="Calibri" panose="020F0502020204030204" pitchFamily="34" charset="0"/>
            </a:endParaRPr>
          </a:p>
          <a:p>
            <a:r>
              <a:rPr lang="tr-TR" sz="1600" b="1" dirty="0" smtClean="0">
                <a:solidFill>
                  <a:schemeClr val="tx1">
                    <a:lumMod val="65000"/>
                    <a:lumOff val="35000"/>
                  </a:schemeClr>
                </a:solidFill>
                <a:latin typeface="Calibri" panose="020F0502020204030204" pitchFamily="34" charset="0"/>
              </a:rPr>
              <a:t>Revizyon sonrası 786 lüks seviyesini otomasyon ile programlanarak düşürülmesi öngörülmektedir. </a:t>
            </a:r>
          </a:p>
          <a:p>
            <a:r>
              <a:rPr lang="tr-TR" sz="1600" b="1" dirty="0" smtClean="0">
                <a:solidFill>
                  <a:schemeClr val="tx1">
                    <a:lumMod val="65000"/>
                    <a:lumOff val="35000"/>
                  </a:schemeClr>
                </a:solidFill>
                <a:latin typeface="Calibri" panose="020F0502020204030204" pitchFamily="34" charset="0"/>
              </a:rPr>
              <a:t>Orta alana bakan armatür grubu %80, kenarlara bakan armatür grubu ise %90 çalıştırılması yeterli olacaktır. </a:t>
            </a:r>
          </a:p>
          <a:p>
            <a:r>
              <a:rPr lang="tr-TR" sz="1600" b="1" dirty="0" smtClean="0">
                <a:solidFill>
                  <a:schemeClr val="tx1">
                    <a:lumMod val="65000"/>
                    <a:lumOff val="35000"/>
                  </a:schemeClr>
                </a:solidFill>
                <a:latin typeface="Calibri" panose="020F0502020204030204" pitchFamily="34" charset="0"/>
              </a:rPr>
              <a:t>Bu durumda ortalama aydınlatma seviyesinin 750 lüks, düzgünlüğün de 0,75 düzeyinde olması öngörülmektedir. </a:t>
            </a:r>
            <a:endParaRPr lang="tr-TR" sz="1600" b="1" dirty="0">
              <a:solidFill>
                <a:schemeClr val="tx1">
                  <a:lumMod val="65000"/>
                  <a:lumOff val="35000"/>
                </a:schemeClr>
              </a:solidFill>
              <a:latin typeface="Calibri" panose="020F0502020204030204" pitchFamily="34" charset="0"/>
            </a:endParaRPr>
          </a:p>
          <a:p>
            <a:endParaRPr lang="tr-TR" sz="1600" b="1" dirty="0" smtClean="0">
              <a:solidFill>
                <a:schemeClr val="tx1">
                  <a:lumMod val="65000"/>
                  <a:lumOff val="35000"/>
                </a:schemeClr>
              </a:solidFill>
              <a:latin typeface="Calibri" panose="020F0502020204030204" pitchFamily="34" charset="0"/>
            </a:endParaRPr>
          </a:p>
          <a:p>
            <a:endParaRPr lang="tr-TR" sz="1600" b="1" dirty="0">
              <a:solidFill>
                <a:schemeClr val="tx1">
                  <a:lumMod val="65000"/>
                  <a:lumOff val="35000"/>
                </a:schemeClr>
              </a:solidFill>
              <a:latin typeface="Calibri" panose="020F0502020204030204" pitchFamily="34" charset="0"/>
            </a:endParaRPr>
          </a:p>
        </p:txBody>
      </p:sp>
      <p:grpSp>
        <p:nvGrpSpPr>
          <p:cNvPr id="4" name="Grup 3"/>
          <p:cNvGrpSpPr/>
          <p:nvPr/>
        </p:nvGrpSpPr>
        <p:grpSpPr>
          <a:xfrm>
            <a:off x="3801979" y="606401"/>
            <a:ext cx="8054342" cy="5284260"/>
            <a:chOff x="3524486" y="895159"/>
            <a:chExt cx="8351374" cy="4687493"/>
          </a:xfrm>
        </p:grpSpPr>
        <p:pic>
          <p:nvPicPr>
            <p:cNvPr id="17" name="Resim 16"/>
            <p:cNvPicPr>
              <a:picLocks noChangeAspect="1"/>
            </p:cNvPicPr>
            <p:nvPr/>
          </p:nvPicPr>
          <p:blipFill rotWithShape="1">
            <a:blip r:embed="rId4"/>
            <a:srcRect l="9167" t="18518" r="14479" b="6512"/>
            <a:stretch/>
          </p:blipFill>
          <p:spPr>
            <a:xfrm>
              <a:off x="3524486" y="895159"/>
              <a:ext cx="8351374" cy="4687493"/>
            </a:xfrm>
            <a:prstGeom prst="rect">
              <a:avLst/>
            </a:prstGeom>
          </p:spPr>
        </p:pic>
        <p:sp>
          <p:nvSpPr>
            <p:cNvPr id="3" name="Dikdörtgen 2"/>
            <p:cNvSpPr/>
            <p:nvPr/>
          </p:nvSpPr>
          <p:spPr>
            <a:xfrm>
              <a:off x="6949440" y="2059806"/>
              <a:ext cx="4600876" cy="231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39422647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49435"/>
            <a:ext cx="810684" cy="80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p:cNvPicPr>
            <a:picLocks noChangeAspect="1"/>
          </p:cNvPicPr>
          <p:nvPr/>
        </p:nvPicPr>
        <p:blipFill rotWithShape="1">
          <a:blip r:embed="rId4"/>
          <a:srcRect l="35771" t="19444" r="14501" b="6296"/>
          <a:stretch/>
        </p:blipFill>
        <p:spPr>
          <a:xfrm>
            <a:off x="785191" y="653143"/>
            <a:ext cx="6062870" cy="4789714"/>
          </a:xfrm>
          <a:prstGeom prst="rect">
            <a:avLst/>
          </a:prstGeom>
        </p:spPr>
      </p:pic>
      <p:sp>
        <p:nvSpPr>
          <p:cNvPr id="6" name="Google Shape;71;p15"/>
          <p:cNvSpPr txBox="1">
            <a:spLocks noChangeArrowheads="1"/>
          </p:cNvSpPr>
          <p:nvPr/>
        </p:nvSpPr>
        <p:spPr bwMode="auto">
          <a:xfrm>
            <a:off x="817035" y="-2840"/>
            <a:ext cx="11374965" cy="427567"/>
          </a:xfrm>
          <a:prstGeom prst="rect">
            <a:avLst/>
          </a:prstGeom>
          <a:solidFill>
            <a:srgbClr val="80BD00"/>
          </a:solidFill>
          <a:ln>
            <a:noFill/>
          </a:ln>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tr-TR" sz="2400" b="1" dirty="0" smtClean="0">
                <a:solidFill>
                  <a:schemeClr val="bg1"/>
                </a:solidFill>
                <a:latin typeface="Calibri" panose="020F0502020204030204" pitchFamily="34" charset="0"/>
                <a:cs typeface="Calibri" panose="020F0502020204030204" pitchFamily="34" charset="0"/>
              </a:rPr>
              <a:t>BASKETBOL SAHASI – </a:t>
            </a:r>
            <a:r>
              <a:rPr lang="tr-TR" sz="2400" b="1" dirty="0">
                <a:solidFill>
                  <a:schemeClr val="bg1"/>
                </a:solidFill>
                <a:latin typeface="Calibri" panose="020F0502020204030204" pitchFamily="34" charset="0"/>
                <a:cs typeface="Calibri" panose="020F0502020204030204" pitchFamily="34" charset="0"/>
              </a:rPr>
              <a:t>EPS </a:t>
            </a:r>
            <a:r>
              <a:rPr lang="tr-TR" sz="2400" b="1" dirty="0" smtClean="0">
                <a:solidFill>
                  <a:schemeClr val="bg1"/>
                </a:solidFill>
                <a:latin typeface="Calibri" panose="020F0502020204030204" pitchFamily="34" charset="0"/>
                <a:cs typeface="Calibri" panose="020F0502020204030204" pitchFamily="34" charset="0"/>
              </a:rPr>
              <a:t>PLANLAMASI</a:t>
            </a:r>
            <a:endParaRPr lang="tr-TR" sz="2400" b="1" dirty="0">
              <a:solidFill>
                <a:schemeClr val="bg1"/>
              </a:solidFill>
              <a:latin typeface="Calibri" panose="020F0502020204030204" pitchFamily="34" charset="0"/>
              <a:cs typeface="Calibri" panose="020F0502020204030204" pitchFamily="34" charset="0"/>
            </a:endParaRPr>
          </a:p>
        </p:txBody>
      </p:sp>
      <p:pic>
        <p:nvPicPr>
          <p:cNvPr id="7" name="Resim 6"/>
          <p:cNvPicPr>
            <a:picLocks noChangeAspect="1"/>
          </p:cNvPicPr>
          <p:nvPr/>
        </p:nvPicPr>
        <p:blipFill rotWithShape="1">
          <a:blip r:embed="rId5"/>
          <a:srcRect l="49896" t="18527" r="15104" b="8333"/>
          <a:stretch/>
        </p:blipFill>
        <p:spPr>
          <a:xfrm>
            <a:off x="7321632" y="760396"/>
            <a:ext cx="4267120" cy="4682461"/>
          </a:xfrm>
          <a:prstGeom prst="rect">
            <a:avLst/>
          </a:prstGeom>
        </p:spPr>
      </p:pic>
    </p:spTree>
    <p:extLst>
      <p:ext uri="{BB962C8B-B14F-4D97-AF65-F5344CB8AC3E}">
        <p14:creationId xmlns:p14="http://schemas.microsoft.com/office/powerpoint/2010/main" val="14701496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5"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49435"/>
            <a:ext cx="810684" cy="80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8" name="Google Shape;72;p15"/>
          <p:cNvSpPr txBox="1">
            <a:spLocks noChangeArrowheads="1"/>
          </p:cNvSpPr>
          <p:nvPr/>
        </p:nvSpPr>
        <p:spPr bwMode="auto">
          <a:xfrm>
            <a:off x="711201" y="1090084"/>
            <a:ext cx="3488267" cy="49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tr-TR" altLang="tr-TR" sz="2400" b="1" dirty="0">
              <a:solidFill>
                <a:schemeClr val="tx1"/>
              </a:solidFill>
              <a:latin typeface="Calibri" panose="020F0502020204030204" pitchFamily="34" charset="0"/>
              <a:cs typeface="Calibri" panose="020F0502020204030204" pitchFamily="34" charset="0"/>
              <a:sym typeface="Calibri" panose="020F0502020204030204" pitchFamily="34" charset="0"/>
            </a:endParaRPr>
          </a:p>
        </p:txBody>
      </p:sp>
      <p:sp>
        <p:nvSpPr>
          <p:cNvPr id="248842" name="Google Shape;72;p15"/>
          <p:cNvSpPr txBox="1">
            <a:spLocks noChangeArrowheads="1"/>
          </p:cNvSpPr>
          <p:nvPr/>
        </p:nvSpPr>
        <p:spPr bwMode="auto">
          <a:xfrm>
            <a:off x="4207933" y="1090084"/>
            <a:ext cx="3829051" cy="49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tr-TR" altLang="tr-TR" sz="2400" b="1" dirty="0">
              <a:solidFill>
                <a:schemeClr val="tx1"/>
              </a:solidFill>
              <a:latin typeface="Calibri" panose="020F0502020204030204" pitchFamily="34" charset="0"/>
              <a:cs typeface="Calibri" panose="020F0502020204030204" pitchFamily="34" charset="0"/>
              <a:sym typeface="Calibri" panose="020F0502020204030204" pitchFamily="34" charset="0"/>
            </a:endParaRPr>
          </a:p>
        </p:txBody>
      </p:sp>
      <p:sp>
        <p:nvSpPr>
          <p:cNvPr id="248856" name="Google Shape;72;p15"/>
          <p:cNvSpPr txBox="1">
            <a:spLocks noChangeArrowheads="1"/>
          </p:cNvSpPr>
          <p:nvPr/>
        </p:nvSpPr>
        <p:spPr bwMode="auto">
          <a:xfrm>
            <a:off x="8259233" y="1026536"/>
            <a:ext cx="3488267" cy="49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tr-TR" altLang="tr-TR" sz="2400" b="1" dirty="0">
              <a:solidFill>
                <a:schemeClr val="tx1"/>
              </a:solidFill>
              <a:latin typeface="Calibri" panose="020F0502020204030204" pitchFamily="34" charset="0"/>
              <a:cs typeface="Calibri" panose="020F0502020204030204" pitchFamily="34" charset="0"/>
              <a:sym typeface="Calibri" panose="020F0502020204030204" pitchFamily="34" charset="0"/>
            </a:endParaRPr>
          </a:p>
        </p:txBody>
      </p:sp>
      <p:pic>
        <p:nvPicPr>
          <p:cNvPr id="16" name="Resim 15"/>
          <p:cNvPicPr>
            <a:picLocks noChangeAspect="1"/>
          </p:cNvPicPr>
          <p:nvPr/>
        </p:nvPicPr>
        <p:blipFill rotWithShape="1">
          <a:blip r:embed="rId4"/>
          <a:srcRect l="9158" t="17964" r="14499" b="24912"/>
          <a:stretch/>
        </p:blipFill>
        <p:spPr>
          <a:xfrm>
            <a:off x="1126156" y="1090084"/>
            <a:ext cx="9307629" cy="3917482"/>
          </a:xfrm>
          <a:prstGeom prst="rect">
            <a:avLst/>
          </a:prstGeom>
        </p:spPr>
      </p:pic>
      <p:sp>
        <p:nvSpPr>
          <p:cNvPr id="17" name="Google Shape;71;p15"/>
          <p:cNvSpPr txBox="1">
            <a:spLocks noChangeArrowheads="1"/>
          </p:cNvSpPr>
          <p:nvPr/>
        </p:nvSpPr>
        <p:spPr bwMode="auto">
          <a:xfrm>
            <a:off x="817035" y="0"/>
            <a:ext cx="11374965" cy="427567"/>
          </a:xfrm>
          <a:prstGeom prst="rect">
            <a:avLst/>
          </a:prstGeom>
          <a:solidFill>
            <a:srgbClr val="80BD00"/>
          </a:solidFill>
          <a:ln>
            <a:noFill/>
          </a:ln>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tr-TR" sz="2400" b="1" dirty="0" smtClean="0">
                <a:solidFill>
                  <a:schemeClr val="bg1"/>
                </a:solidFill>
                <a:latin typeface="Calibri" panose="020F0502020204030204" pitchFamily="34" charset="0"/>
                <a:cs typeface="Calibri" panose="020F0502020204030204" pitchFamily="34" charset="0"/>
              </a:rPr>
              <a:t>BASKETBOL SAHASI – EPS UYGULANMASI</a:t>
            </a:r>
            <a:endParaRPr lang="tr-TR"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4458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5"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49435"/>
            <a:ext cx="810684" cy="80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923109" y="1332411"/>
            <a:ext cx="10380617" cy="461665"/>
          </a:xfrm>
          <a:prstGeom prst="rect">
            <a:avLst/>
          </a:prstGeom>
        </p:spPr>
        <p:txBody>
          <a:bodyPr wrap="square">
            <a:spAutoFit/>
          </a:bodyPr>
          <a:lstStyle/>
          <a:p>
            <a:pPr algn="ctr"/>
            <a:r>
              <a:rPr lang="tr-TR" sz="2400" b="1" dirty="0">
                <a:solidFill>
                  <a:srgbClr val="80BC00"/>
                </a:solidFill>
                <a:latin typeface="Calibri" panose="020F0502020204030204" pitchFamily="34" charset="0"/>
                <a:cs typeface="Calibri" panose="020F0502020204030204" pitchFamily="34" charset="0"/>
              </a:rPr>
              <a:t>Bir </a:t>
            </a:r>
            <a:r>
              <a:rPr lang="tr-TR" sz="2400" b="1" dirty="0" smtClean="0">
                <a:solidFill>
                  <a:srgbClr val="80BC00"/>
                </a:solidFill>
                <a:latin typeface="Calibri" panose="020F0502020204030204" pitchFamily="34" charset="0"/>
                <a:cs typeface="Calibri" panose="020F0502020204030204" pitchFamily="34" charset="0"/>
              </a:rPr>
              <a:t>EPS </a:t>
            </a:r>
            <a:r>
              <a:rPr lang="tr-TR" sz="2400" b="1" dirty="0">
                <a:solidFill>
                  <a:srgbClr val="80BC00"/>
                </a:solidFill>
                <a:latin typeface="Calibri" panose="020F0502020204030204" pitchFamily="34" charset="0"/>
                <a:cs typeface="Calibri" panose="020F0502020204030204" pitchFamily="34" charset="0"/>
              </a:rPr>
              <a:t>anlaşmasının uygulanabilirliği 3 parametreye dayanır.</a:t>
            </a:r>
          </a:p>
        </p:txBody>
      </p:sp>
      <p:sp>
        <p:nvSpPr>
          <p:cNvPr id="5" name="Google Shape;70;p15"/>
          <p:cNvSpPr>
            <a:spLocks noChangeArrowheads="1"/>
          </p:cNvSpPr>
          <p:nvPr/>
        </p:nvSpPr>
        <p:spPr bwMode="auto">
          <a:xfrm>
            <a:off x="817035" y="-14817"/>
            <a:ext cx="11374967" cy="493184"/>
          </a:xfrm>
          <a:prstGeom prst="rect">
            <a:avLst/>
          </a:prstGeom>
          <a:solidFill>
            <a:srgbClr val="80BC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tr-TR" altLang="tr-TR" sz="1867"/>
          </a:p>
        </p:txBody>
      </p:sp>
      <p:graphicFrame>
        <p:nvGraphicFramePr>
          <p:cNvPr id="6" name="Diyagram 5">
            <a:extLst>
              <a:ext uri="{FF2B5EF4-FFF2-40B4-BE49-F238E27FC236}">
                <a16:creationId xmlns="" xmlns:a16="http://schemas.microsoft.com/office/drawing/2014/main" id="{27B559CF-8D67-4217-9AF1-7CCBF8EC5669}"/>
              </a:ext>
            </a:extLst>
          </p:cNvPr>
          <p:cNvGraphicFramePr/>
          <p:nvPr>
            <p:extLst>
              <p:ext uri="{D42A27DB-BD31-4B8C-83A1-F6EECF244321}">
                <p14:modId xmlns:p14="http://schemas.microsoft.com/office/powerpoint/2010/main" val="879947777"/>
              </p:ext>
            </p:extLst>
          </p:nvPr>
        </p:nvGraphicFramePr>
        <p:xfrm>
          <a:off x="2851251" y="1626720"/>
          <a:ext cx="6089308" cy="40595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877759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49435"/>
            <a:ext cx="810684" cy="80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o 3"/>
          <p:cNvGraphicFramePr>
            <a:graphicFrameLocks noGrp="1"/>
          </p:cNvGraphicFramePr>
          <p:nvPr>
            <p:extLst>
              <p:ext uri="{D42A27DB-BD31-4B8C-83A1-F6EECF244321}">
                <p14:modId xmlns:p14="http://schemas.microsoft.com/office/powerpoint/2010/main" val="3117435248"/>
              </p:ext>
            </p:extLst>
          </p:nvPr>
        </p:nvGraphicFramePr>
        <p:xfrm>
          <a:off x="3224990" y="4450918"/>
          <a:ext cx="5014246" cy="1245328"/>
        </p:xfrm>
        <a:graphic>
          <a:graphicData uri="http://schemas.openxmlformats.org/drawingml/2006/table">
            <a:tbl>
              <a:tblPr>
                <a:tableStyleId>{D27102A9-8310-4765-A935-A1911B00CA55}</a:tableStyleId>
              </a:tblPr>
              <a:tblGrid>
                <a:gridCol w="1969883"/>
                <a:gridCol w="1532131"/>
                <a:gridCol w="1512232"/>
              </a:tblGrid>
              <a:tr h="311332">
                <a:tc>
                  <a:txBody>
                    <a:bodyPr/>
                    <a:lstStyle/>
                    <a:p>
                      <a:pPr algn="l" fontAlgn="b"/>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TÜKETİM (</a:t>
                      </a:r>
                      <a:r>
                        <a:rPr lang="tr-TR" sz="1100" u="none" strike="noStrike" dirty="0" err="1">
                          <a:effectLst/>
                        </a:rPr>
                        <a:t>kWh</a:t>
                      </a:r>
                      <a:r>
                        <a:rPr lang="tr-TR" sz="1100" u="none" strike="noStrike" dirty="0">
                          <a:effectLst/>
                        </a:rPr>
                        <a:t>)</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TÜKETİM SAATİ</a:t>
                      </a:r>
                      <a:endParaRPr lang="tr-TR" sz="1100" b="0" i="0" u="none" strike="noStrike">
                        <a:solidFill>
                          <a:srgbClr val="000000"/>
                        </a:solidFill>
                        <a:effectLst/>
                        <a:latin typeface="Calibri" panose="020F0502020204030204" pitchFamily="34" charset="0"/>
                      </a:endParaRPr>
                    </a:p>
                  </a:txBody>
                  <a:tcPr marL="6350" marR="6350" marT="6350" marB="0" anchor="b"/>
                </a:tc>
              </a:tr>
              <a:tr h="311332">
                <a:tc>
                  <a:txBody>
                    <a:bodyPr/>
                    <a:lstStyle/>
                    <a:p>
                      <a:pPr algn="l" fontAlgn="b"/>
                      <a:r>
                        <a:rPr lang="tr-TR" sz="1100" u="none" strike="noStrike" dirty="0">
                          <a:effectLst/>
                        </a:rPr>
                        <a:t>TOPLAM:</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smtClean="0">
                          <a:effectLst/>
                        </a:rPr>
                        <a:t>23.949</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smtClean="0">
                          <a:effectLst/>
                        </a:rPr>
                        <a:t>4.045</a:t>
                      </a:r>
                      <a:endParaRPr lang="tr-TR" sz="1100" b="0" i="0" u="none" strike="noStrike" dirty="0">
                        <a:solidFill>
                          <a:srgbClr val="000000"/>
                        </a:solidFill>
                        <a:effectLst/>
                        <a:latin typeface="Calibri" panose="020F0502020204030204" pitchFamily="34" charset="0"/>
                      </a:endParaRPr>
                    </a:p>
                  </a:txBody>
                  <a:tcPr marL="6350" marR="6350" marT="6350" marB="0" anchor="b"/>
                </a:tc>
              </a:tr>
              <a:tr h="311332">
                <a:tc>
                  <a:txBody>
                    <a:bodyPr/>
                    <a:lstStyle/>
                    <a:p>
                      <a:pPr algn="l" fontAlgn="b"/>
                      <a:r>
                        <a:rPr lang="tr-TR" sz="1100" u="none" strike="noStrike">
                          <a:effectLst/>
                        </a:rPr>
                        <a:t>GÜNLÜK ORTALAMA</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66</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11</a:t>
                      </a:r>
                      <a:endParaRPr lang="tr-TR" sz="1100" b="0" i="0" u="none" strike="noStrike" dirty="0">
                        <a:solidFill>
                          <a:srgbClr val="000000"/>
                        </a:solidFill>
                        <a:effectLst/>
                        <a:latin typeface="Calibri" panose="020F0502020204030204" pitchFamily="34" charset="0"/>
                      </a:endParaRPr>
                    </a:p>
                  </a:txBody>
                  <a:tcPr marL="6350" marR="6350" marT="6350" marB="0" anchor="b"/>
                </a:tc>
              </a:tr>
              <a:tr h="311332">
                <a:tc>
                  <a:txBody>
                    <a:bodyPr/>
                    <a:lstStyle/>
                    <a:p>
                      <a:pPr algn="l" fontAlgn="b"/>
                      <a:r>
                        <a:rPr lang="tr-TR" sz="1100" u="none" strike="noStrike" dirty="0">
                          <a:effectLst/>
                        </a:rPr>
                        <a:t>SAATLİK ORTALAMA</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5,92</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1</a:t>
                      </a:r>
                      <a:endParaRPr lang="tr-TR" sz="1100" b="0" i="0" u="none" strike="noStrike" dirty="0">
                        <a:solidFill>
                          <a:srgbClr val="000000"/>
                        </a:solidFill>
                        <a:effectLst/>
                        <a:latin typeface="Calibri" panose="020F0502020204030204" pitchFamily="34" charset="0"/>
                      </a:endParaRPr>
                    </a:p>
                  </a:txBody>
                  <a:tcPr marL="6350" marR="6350" marT="6350" marB="0" anchor="b"/>
                </a:tc>
              </a:tr>
            </a:tbl>
          </a:graphicData>
        </a:graphic>
      </p:graphicFrame>
      <p:graphicFrame>
        <p:nvGraphicFramePr>
          <p:cNvPr id="2" name="Tablo 1"/>
          <p:cNvGraphicFramePr>
            <a:graphicFrameLocks noGrp="1"/>
          </p:cNvGraphicFramePr>
          <p:nvPr>
            <p:extLst>
              <p:ext uri="{D42A27DB-BD31-4B8C-83A1-F6EECF244321}">
                <p14:modId xmlns:p14="http://schemas.microsoft.com/office/powerpoint/2010/main" val="2936491016"/>
              </p:ext>
            </p:extLst>
          </p:nvPr>
        </p:nvGraphicFramePr>
        <p:xfrm>
          <a:off x="2132265" y="765880"/>
          <a:ext cx="7199696" cy="3063060"/>
        </p:xfrm>
        <a:graphic>
          <a:graphicData uri="http://schemas.openxmlformats.org/drawingml/2006/table">
            <a:tbl>
              <a:tblPr>
                <a:tableStyleId>{D27102A9-8310-4765-A935-A1911B00CA55}</a:tableStyleId>
              </a:tblPr>
              <a:tblGrid>
                <a:gridCol w="1331943"/>
                <a:gridCol w="1385943"/>
                <a:gridCol w="1367941"/>
                <a:gridCol w="3113869"/>
              </a:tblGrid>
              <a:tr h="235620">
                <a:tc>
                  <a:txBody>
                    <a:bodyPr/>
                    <a:lstStyle/>
                    <a:p>
                      <a:pPr algn="ctr" fontAlgn="b"/>
                      <a:r>
                        <a:rPr lang="tr-TR" sz="1100" u="none" strike="noStrike" dirty="0">
                          <a:effectLst/>
                        </a:rPr>
                        <a:t>AY</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TÜKETİM (</a:t>
                      </a:r>
                      <a:r>
                        <a:rPr lang="tr-TR" sz="1100" u="none" strike="noStrike" dirty="0" err="1">
                          <a:effectLst/>
                        </a:rPr>
                        <a:t>kWh</a:t>
                      </a:r>
                      <a:r>
                        <a:rPr lang="tr-TR" sz="1100" u="none" strike="noStrike" dirty="0">
                          <a:effectLst/>
                        </a:rPr>
                        <a:t>)</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TÜKETİM SAATİ</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SAATLİK ORTALAMA TÜKETİM (</a:t>
                      </a:r>
                      <a:r>
                        <a:rPr lang="tr-TR" sz="1100" u="none" strike="noStrike" dirty="0" err="1">
                          <a:effectLst/>
                        </a:rPr>
                        <a:t>kWh</a:t>
                      </a:r>
                      <a:r>
                        <a:rPr lang="tr-TR" sz="1100" u="none" strike="noStrike" dirty="0">
                          <a:effectLst/>
                        </a:rPr>
                        <a:t>)</a:t>
                      </a:r>
                      <a:endParaRPr lang="tr-TR" sz="1100" b="0" i="0" u="none" strike="noStrike" dirty="0">
                        <a:solidFill>
                          <a:srgbClr val="000000"/>
                        </a:solidFill>
                        <a:effectLst/>
                        <a:latin typeface="Calibri" panose="020F0502020204030204" pitchFamily="34" charset="0"/>
                      </a:endParaRPr>
                    </a:p>
                  </a:txBody>
                  <a:tcPr marL="6350" marR="6350" marT="6350" marB="0" anchor="b"/>
                </a:tc>
              </a:tr>
              <a:tr h="235620">
                <a:tc>
                  <a:txBody>
                    <a:bodyPr/>
                    <a:lstStyle/>
                    <a:p>
                      <a:pPr algn="l" fontAlgn="b"/>
                      <a:r>
                        <a:rPr lang="tr-TR" sz="1100" u="none" strike="noStrike" dirty="0">
                          <a:effectLst/>
                        </a:rPr>
                        <a:t>2019-OCAK</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2116</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378</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5,6</a:t>
                      </a:r>
                      <a:endParaRPr lang="tr-TR" sz="1100" b="0" i="0" u="none" strike="noStrike" dirty="0">
                        <a:solidFill>
                          <a:srgbClr val="000000"/>
                        </a:solidFill>
                        <a:effectLst/>
                        <a:latin typeface="Calibri" panose="020F0502020204030204" pitchFamily="34" charset="0"/>
                      </a:endParaRPr>
                    </a:p>
                  </a:txBody>
                  <a:tcPr marL="6350" marR="6350" marT="6350" marB="0" anchor="b"/>
                </a:tc>
              </a:tr>
              <a:tr h="235620">
                <a:tc>
                  <a:txBody>
                    <a:bodyPr/>
                    <a:lstStyle/>
                    <a:p>
                      <a:pPr algn="l" fontAlgn="b"/>
                      <a:r>
                        <a:rPr lang="tr-TR" sz="1100" u="none" strike="noStrike" dirty="0">
                          <a:effectLst/>
                        </a:rPr>
                        <a:t>2019-ŞUBAT</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2057</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334</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6,16</a:t>
                      </a:r>
                      <a:endParaRPr lang="tr-TR" sz="1100" b="0" i="0" u="none" strike="noStrike" dirty="0">
                        <a:solidFill>
                          <a:srgbClr val="000000"/>
                        </a:solidFill>
                        <a:effectLst/>
                        <a:latin typeface="Calibri" panose="020F0502020204030204" pitchFamily="34" charset="0"/>
                      </a:endParaRPr>
                    </a:p>
                  </a:txBody>
                  <a:tcPr marL="6350" marR="6350" marT="6350" marB="0" anchor="b"/>
                </a:tc>
              </a:tr>
              <a:tr h="235620">
                <a:tc>
                  <a:txBody>
                    <a:bodyPr/>
                    <a:lstStyle/>
                    <a:p>
                      <a:pPr algn="l" fontAlgn="b"/>
                      <a:r>
                        <a:rPr lang="tr-TR" sz="1100" u="none" strike="noStrike" dirty="0">
                          <a:effectLst/>
                        </a:rPr>
                        <a:t>2019-MART</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2257</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358</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6,3</a:t>
                      </a:r>
                      <a:endParaRPr lang="tr-TR" sz="1100" b="0" i="0" u="none" strike="noStrike" dirty="0">
                        <a:solidFill>
                          <a:srgbClr val="000000"/>
                        </a:solidFill>
                        <a:effectLst/>
                        <a:latin typeface="Calibri" panose="020F0502020204030204" pitchFamily="34" charset="0"/>
                      </a:endParaRPr>
                    </a:p>
                  </a:txBody>
                  <a:tcPr marL="6350" marR="6350" marT="6350" marB="0" anchor="b"/>
                </a:tc>
              </a:tr>
              <a:tr h="235620">
                <a:tc>
                  <a:txBody>
                    <a:bodyPr/>
                    <a:lstStyle/>
                    <a:p>
                      <a:pPr algn="l" fontAlgn="b"/>
                      <a:r>
                        <a:rPr lang="tr-TR" sz="1100" u="none" strike="noStrike">
                          <a:effectLst/>
                        </a:rPr>
                        <a:t>2019-NİSAN</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2051</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373</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5,5</a:t>
                      </a:r>
                      <a:endParaRPr lang="tr-TR" sz="1100" b="0" i="0" u="none" strike="noStrike" dirty="0">
                        <a:solidFill>
                          <a:srgbClr val="000000"/>
                        </a:solidFill>
                        <a:effectLst/>
                        <a:latin typeface="Calibri" panose="020F0502020204030204" pitchFamily="34" charset="0"/>
                      </a:endParaRPr>
                    </a:p>
                  </a:txBody>
                  <a:tcPr marL="6350" marR="6350" marT="6350" marB="0" anchor="b"/>
                </a:tc>
              </a:tr>
              <a:tr h="235620">
                <a:tc>
                  <a:txBody>
                    <a:bodyPr/>
                    <a:lstStyle/>
                    <a:p>
                      <a:pPr algn="l" fontAlgn="b"/>
                      <a:r>
                        <a:rPr lang="tr-TR" sz="1100" u="none" strike="noStrike">
                          <a:effectLst/>
                        </a:rPr>
                        <a:t>2019-MAYIS</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2180</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356</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6,12</a:t>
                      </a:r>
                      <a:endParaRPr lang="tr-TR" sz="1100" b="0" i="0" u="none" strike="noStrike" dirty="0">
                        <a:solidFill>
                          <a:srgbClr val="000000"/>
                        </a:solidFill>
                        <a:effectLst/>
                        <a:latin typeface="Calibri" panose="020F0502020204030204" pitchFamily="34" charset="0"/>
                      </a:endParaRPr>
                    </a:p>
                  </a:txBody>
                  <a:tcPr marL="6350" marR="6350" marT="6350" marB="0" anchor="b"/>
                </a:tc>
              </a:tr>
              <a:tr h="235620">
                <a:tc>
                  <a:txBody>
                    <a:bodyPr/>
                    <a:lstStyle/>
                    <a:p>
                      <a:pPr algn="l" fontAlgn="b"/>
                      <a:r>
                        <a:rPr lang="tr-TR" sz="1100" u="none" strike="noStrike">
                          <a:effectLst/>
                        </a:rPr>
                        <a:t>2019-HAZİRAN</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2077</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372</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5,58</a:t>
                      </a:r>
                      <a:endParaRPr lang="tr-TR" sz="1100" b="0" i="0" u="none" strike="noStrike" dirty="0">
                        <a:solidFill>
                          <a:srgbClr val="000000"/>
                        </a:solidFill>
                        <a:effectLst/>
                        <a:latin typeface="Calibri" panose="020F0502020204030204" pitchFamily="34" charset="0"/>
                      </a:endParaRPr>
                    </a:p>
                  </a:txBody>
                  <a:tcPr marL="6350" marR="6350" marT="6350" marB="0" anchor="b"/>
                </a:tc>
              </a:tr>
              <a:tr h="235620">
                <a:tc>
                  <a:txBody>
                    <a:bodyPr/>
                    <a:lstStyle/>
                    <a:p>
                      <a:pPr algn="l" fontAlgn="b"/>
                      <a:r>
                        <a:rPr lang="tr-TR" sz="1100" u="none" strike="noStrike">
                          <a:effectLst/>
                        </a:rPr>
                        <a:t>2019-TEMMUZ</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2276</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330</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6,9</a:t>
                      </a:r>
                      <a:endParaRPr lang="tr-TR" sz="1100" b="0" i="0" u="none" strike="noStrike" dirty="0">
                        <a:solidFill>
                          <a:srgbClr val="000000"/>
                        </a:solidFill>
                        <a:effectLst/>
                        <a:latin typeface="Calibri" panose="020F0502020204030204" pitchFamily="34" charset="0"/>
                      </a:endParaRPr>
                    </a:p>
                  </a:txBody>
                  <a:tcPr marL="6350" marR="6350" marT="6350" marB="0" anchor="b"/>
                </a:tc>
              </a:tr>
              <a:tr h="235620">
                <a:tc>
                  <a:txBody>
                    <a:bodyPr/>
                    <a:lstStyle/>
                    <a:p>
                      <a:pPr algn="l" fontAlgn="b"/>
                      <a:r>
                        <a:rPr lang="tr-TR" sz="1100" u="none" strike="noStrike">
                          <a:effectLst/>
                        </a:rPr>
                        <a:t>2019-AĞUSTOS</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2228</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341</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6,53</a:t>
                      </a:r>
                      <a:endParaRPr lang="tr-TR" sz="1100" b="0" i="0" u="none" strike="noStrike" dirty="0">
                        <a:solidFill>
                          <a:srgbClr val="000000"/>
                        </a:solidFill>
                        <a:effectLst/>
                        <a:latin typeface="Calibri" panose="020F0502020204030204" pitchFamily="34" charset="0"/>
                      </a:endParaRPr>
                    </a:p>
                  </a:txBody>
                  <a:tcPr marL="6350" marR="6350" marT="6350" marB="0" anchor="b"/>
                </a:tc>
              </a:tr>
              <a:tr h="235620">
                <a:tc>
                  <a:txBody>
                    <a:bodyPr/>
                    <a:lstStyle/>
                    <a:p>
                      <a:pPr algn="l" fontAlgn="b"/>
                      <a:r>
                        <a:rPr lang="tr-TR" sz="1100" u="none" strike="noStrike">
                          <a:effectLst/>
                        </a:rPr>
                        <a:t>2019-EYLÜL</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1581</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315</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5,02</a:t>
                      </a:r>
                      <a:endParaRPr lang="tr-TR" sz="1100" b="0" i="0" u="none" strike="noStrike" dirty="0">
                        <a:solidFill>
                          <a:srgbClr val="000000"/>
                        </a:solidFill>
                        <a:effectLst/>
                        <a:latin typeface="Calibri" panose="020F0502020204030204" pitchFamily="34" charset="0"/>
                      </a:endParaRPr>
                    </a:p>
                  </a:txBody>
                  <a:tcPr marL="6350" marR="6350" marT="6350" marB="0" anchor="b"/>
                </a:tc>
              </a:tr>
              <a:tr h="235620">
                <a:tc>
                  <a:txBody>
                    <a:bodyPr/>
                    <a:lstStyle/>
                    <a:p>
                      <a:pPr algn="l" fontAlgn="b"/>
                      <a:r>
                        <a:rPr lang="tr-TR" sz="1100" u="none" strike="noStrike">
                          <a:effectLst/>
                        </a:rPr>
                        <a:t>2019-EKİM</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1677</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310</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5,41</a:t>
                      </a:r>
                      <a:endParaRPr lang="tr-TR" sz="1100" b="0" i="0" u="none" strike="noStrike" dirty="0">
                        <a:solidFill>
                          <a:srgbClr val="000000"/>
                        </a:solidFill>
                        <a:effectLst/>
                        <a:latin typeface="Calibri" panose="020F0502020204030204" pitchFamily="34" charset="0"/>
                      </a:endParaRPr>
                    </a:p>
                  </a:txBody>
                  <a:tcPr marL="6350" marR="6350" marT="6350" marB="0" anchor="b"/>
                </a:tc>
              </a:tr>
              <a:tr h="235620">
                <a:tc>
                  <a:txBody>
                    <a:bodyPr/>
                    <a:lstStyle/>
                    <a:p>
                      <a:pPr algn="l" fontAlgn="b"/>
                      <a:r>
                        <a:rPr lang="tr-TR" sz="1100" u="none" strike="noStrike">
                          <a:effectLst/>
                        </a:rPr>
                        <a:t>2019-KASIM</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1689</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268</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6,3</a:t>
                      </a:r>
                      <a:endParaRPr lang="tr-TR" sz="1100" b="0" i="0" u="none" strike="noStrike" dirty="0">
                        <a:solidFill>
                          <a:srgbClr val="000000"/>
                        </a:solidFill>
                        <a:effectLst/>
                        <a:latin typeface="Calibri" panose="020F0502020204030204" pitchFamily="34" charset="0"/>
                      </a:endParaRPr>
                    </a:p>
                  </a:txBody>
                  <a:tcPr marL="6350" marR="6350" marT="6350" marB="0" anchor="b"/>
                </a:tc>
              </a:tr>
              <a:tr h="235620">
                <a:tc>
                  <a:txBody>
                    <a:bodyPr/>
                    <a:lstStyle/>
                    <a:p>
                      <a:pPr algn="l" fontAlgn="b"/>
                      <a:r>
                        <a:rPr lang="tr-TR" sz="1100" u="none" strike="noStrike">
                          <a:effectLst/>
                        </a:rPr>
                        <a:t>2019-ARALIK</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1760</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310</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5,68</a:t>
                      </a:r>
                      <a:endParaRPr lang="tr-TR" sz="1100" b="0" i="0" u="none" strike="noStrike" dirty="0">
                        <a:solidFill>
                          <a:srgbClr val="000000"/>
                        </a:solidFill>
                        <a:effectLst/>
                        <a:latin typeface="Calibri" panose="020F0502020204030204" pitchFamily="34" charset="0"/>
                      </a:endParaRPr>
                    </a:p>
                  </a:txBody>
                  <a:tcPr marL="6350" marR="6350" marT="6350" marB="0" anchor="b"/>
                </a:tc>
              </a:tr>
            </a:tbl>
          </a:graphicData>
        </a:graphic>
      </p:graphicFrame>
      <p:sp>
        <p:nvSpPr>
          <p:cNvPr id="6" name="Google Shape;71;p15"/>
          <p:cNvSpPr txBox="1">
            <a:spLocks noChangeArrowheads="1"/>
          </p:cNvSpPr>
          <p:nvPr/>
        </p:nvSpPr>
        <p:spPr bwMode="auto">
          <a:xfrm>
            <a:off x="817035" y="-2840"/>
            <a:ext cx="11374965" cy="427567"/>
          </a:xfrm>
          <a:prstGeom prst="rect">
            <a:avLst/>
          </a:prstGeom>
          <a:solidFill>
            <a:srgbClr val="80BD00"/>
          </a:solidFill>
          <a:ln>
            <a:noFill/>
          </a:ln>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tr-TR" sz="2400" b="1" dirty="0">
                <a:solidFill>
                  <a:schemeClr val="bg1"/>
                </a:solidFill>
                <a:latin typeface="Calibri" panose="020F0502020204030204" pitchFamily="34" charset="0"/>
                <a:cs typeface="Calibri" panose="020F0502020204030204" pitchFamily="34" charset="0"/>
              </a:rPr>
              <a:t>BASKETBOL SAHASI – EPS </a:t>
            </a:r>
            <a:r>
              <a:rPr lang="tr-TR" sz="2400" b="1" dirty="0" smtClean="0">
                <a:solidFill>
                  <a:schemeClr val="bg1"/>
                </a:solidFill>
                <a:latin typeface="Calibri" panose="020F0502020204030204" pitchFamily="34" charset="0"/>
                <a:cs typeface="Calibri" panose="020F0502020204030204" pitchFamily="34" charset="0"/>
              </a:rPr>
              <a:t>UYGULANMASI </a:t>
            </a:r>
            <a:r>
              <a:rPr lang="tr-TR" sz="2400" b="1" dirty="0">
                <a:solidFill>
                  <a:schemeClr val="bg1"/>
                </a:solidFill>
                <a:latin typeface="Calibri" panose="020F0502020204030204" pitchFamily="34" charset="0"/>
                <a:cs typeface="Calibri" panose="020F0502020204030204" pitchFamily="34" charset="0"/>
              </a:rPr>
              <a:t>– 2019</a:t>
            </a:r>
          </a:p>
        </p:txBody>
      </p:sp>
      <p:cxnSp>
        <p:nvCxnSpPr>
          <p:cNvPr id="7" name="Düz Bağlayıcı 6">
            <a:extLst>
              <a:ext uri="{FF2B5EF4-FFF2-40B4-BE49-F238E27FC236}">
                <a16:creationId xmlns="" xmlns:a16="http://schemas.microsoft.com/office/drawing/2014/main" id="{D0A698F9-609E-4E96-AE83-B5C2972A12BE}"/>
              </a:ext>
            </a:extLst>
          </p:cNvPr>
          <p:cNvCxnSpPr>
            <a:cxnSpLocks/>
          </p:cNvCxnSpPr>
          <p:nvPr/>
        </p:nvCxnSpPr>
        <p:spPr>
          <a:xfrm>
            <a:off x="1008682" y="4170094"/>
            <a:ext cx="9579428" cy="3852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 name="Düz Bağlayıcı 7">
            <a:extLst>
              <a:ext uri="{FF2B5EF4-FFF2-40B4-BE49-F238E27FC236}">
                <a16:creationId xmlns="" xmlns:a16="http://schemas.microsoft.com/office/drawing/2014/main" id="{D0A698F9-609E-4E96-AE83-B5C2972A12BE}"/>
              </a:ext>
            </a:extLst>
          </p:cNvPr>
          <p:cNvCxnSpPr>
            <a:cxnSpLocks/>
          </p:cNvCxnSpPr>
          <p:nvPr/>
        </p:nvCxnSpPr>
        <p:spPr>
          <a:xfrm>
            <a:off x="1008682" y="5924871"/>
            <a:ext cx="9579428" cy="3852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7964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49435"/>
            <a:ext cx="810684" cy="80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71;p15"/>
          <p:cNvSpPr txBox="1">
            <a:spLocks noChangeArrowheads="1"/>
          </p:cNvSpPr>
          <p:nvPr/>
        </p:nvSpPr>
        <p:spPr bwMode="auto">
          <a:xfrm>
            <a:off x="817035" y="-2840"/>
            <a:ext cx="11374965" cy="427567"/>
          </a:xfrm>
          <a:prstGeom prst="rect">
            <a:avLst/>
          </a:prstGeom>
          <a:solidFill>
            <a:srgbClr val="80BD00"/>
          </a:solidFill>
          <a:ln>
            <a:noFill/>
          </a:ln>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tr-TR" sz="2400" b="1" dirty="0">
                <a:solidFill>
                  <a:schemeClr val="bg1"/>
                </a:solidFill>
                <a:latin typeface="Calibri" panose="020F0502020204030204" pitchFamily="34" charset="0"/>
                <a:cs typeface="Calibri" panose="020F0502020204030204" pitchFamily="34" charset="0"/>
              </a:rPr>
              <a:t>BASKETBOL SAHASI – EPS </a:t>
            </a:r>
            <a:r>
              <a:rPr lang="tr-TR" sz="2400" b="1" dirty="0" smtClean="0">
                <a:solidFill>
                  <a:schemeClr val="bg1"/>
                </a:solidFill>
                <a:latin typeface="Calibri" panose="020F0502020204030204" pitchFamily="34" charset="0"/>
                <a:cs typeface="Calibri" panose="020F0502020204030204" pitchFamily="34" charset="0"/>
              </a:rPr>
              <a:t>UYGULANMASI </a:t>
            </a:r>
            <a:r>
              <a:rPr lang="tr-TR" sz="2400" b="1" dirty="0">
                <a:solidFill>
                  <a:schemeClr val="bg1"/>
                </a:solidFill>
                <a:latin typeface="Calibri" panose="020F0502020204030204" pitchFamily="34" charset="0"/>
                <a:cs typeface="Calibri" panose="020F0502020204030204" pitchFamily="34" charset="0"/>
              </a:rPr>
              <a:t>– </a:t>
            </a:r>
            <a:r>
              <a:rPr lang="tr-TR" sz="2400" b="1" dirty="0" smtClean="0">
                <a:solidFill>
                  <a:schemeClr val="bg1"/>
                </a:solidFill>
                <a:latin typeface="Calibri" panose="020F0502020204030204" pitchFamily="34" charset="0"/>
                <a:cs typeface="Calibri" panose="020F0502020204030204" pitchFamily="34" charset="0"/>
              </a:rPr>
              <a:t>2019 DEĞERLENDİRİLMESİ</a:t>
            </a:r>
            <a:endParaRPr lang="tr-TR" sz="2400" b="1" dirty="0">
              <a:solidFill>
                <a:schemeClr val="bg1"/>
              </a:solidFill>
              <a:latin typeface="Calibri" panose="020F0502020204030204" pitchFamily="34" charset="0"/>
              <a:cs typeface="Calibri" panose="020F0502020204030204" pitchFamily="34" charset="0"/>
            </a:endParaRPr>
          </a:p>
        </p:txBody>
      </p:sp>
      <p:cxnSp>
        <p:nvCxnSpPr>
          <p:cNvPr id="8" name="Düz Bağlayıcı 7">
            <a:extLst>
              <a:ext uri="{FF2B5EF4-FFF2-40B4-BE49-F238E27FC236}">
                <a16:creationId xmlns="" xmlns:a16="http://schemas.microsoft.com/office/drawing/2014/main" id="{D0A698F9-609E-4E96-AE83-B5C2972A12BE}"/>
              </a:ext>
            </a:extLst>
          </p:cNvPr>
          <p:cNvCxnSpPr>
            <a:cxnSpLocks/>
          </p:cNvCxnSpPr>
          <p:nvPr/>
        </p:nvCxnSpPr>
        <p:spPr>
          <a:xfrm>
            <a:off x="1008682" y="5924871"/>
            <a:ext cx="9579428" cy="3852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5" name="Metin kutusu 4"/>
          <p:cNvSpPr txBox="1"/>
          <p:nvPr/>
        </p:nvSpPr>
        <p:spPr>
          <a:xfrm>
            <a:off x="754751" y="854522"/>
            <a:ext cx="4722024" cy="222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lstStyle>
            <a:defPPr>
              <a:defRPr lang="tr-TR"/>
            </a:defPPr>
            <a:lvl1pPr>
              <a:buClr>
                <a:srgbClr val="000000"/>
              </a:buClr>
              <a:buFont typeface="Arial" panose="020B0604020202020204" pitchFamily="34" charset="0"/>
              <a:defRPr b="1">
                <a:solidFill>
                  <a:schemeClr val="tx1">
                    <a:lumMod val="65000"/>
                    <a:lumOff val="35000"/>
                  </a:schemeClr>
                </a:solidFill>
                <a:latin typeface="Calibri" panose="020F050202020403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9pPr>
          </a:lstStyle>
          <a:p>
            <a:r>
              <a:rPr lang="tr-TR" dirty="0" smtClean="0"/>
              <a:t>2019 Yılı:</a:t>
            </a:r>
          </a:p>
          <a:p>
            <a:endParaRPr lang="tr-TR" dirty="0"/>
          </a:p>
          <a:p>
            <a:r>
              <a:rPr lang="tr-TR" dirty="0" smtClean="0"/>
              <a:t>1.750 saat x 25,434 </a:t>
            </a:r>
            <a:r>
              <a:rPr lang="tr-TR" dirty="0" err="1" smtClean="0"/>
              <a:t>kWh</a:t>
            </a:r>
            <a:r>
              <a:rPr lang="tr-TR" dirty="0" smtClean="0"/>
              <a:t>/saat = 44.510 </a:t>
            </a:r>
            <a:r>
              <a:rPr lang="tr-TR" dirty="0" err="1" smtClean="0"/>
              <a:t>kWh</a:t>
            </a:r>
            <a:endParaRPr lang="tr-TR" dirty="0" smtClean="0"/>
          </a:p>
          <a:p>
            <a:r>
              <a:rPr lang="tr-TR" dirty="0" smtClean="0"/>
              <a:t>1.750 </a:t>
            </a:r>
            <a:r>
              <a:rPr lang="tr-TR" dirty="0"/>
              <a:t>saat x </a:t>
            </a:r>
            <a:r>
              <a:rPr lang="tr-TR" dirty="0" smtClean="0"/>
              <a:t>8,36 </a:t>
            </a:r>
            <a:r>
              <a:rPr lang="tr-TR" dirty="0" err="1"/>
              <a:t>kWh</a:t>
            </a:r>
            <a:r>
              <a:rPr lang="tr-TR" dirty="0"/>
              <a:t>/saat </a:t>
            </a:r>
            <a:r>
              <a:rPr lang="tr-TR" dirty="0" smtClean="0"/>
              <a:t>    = 14.630 </a:t>
            </a:r>
            <a:r>
              <a:rPr lang="tr-TR" dirty="0" err="1" smtClean="0"/>
              <a:t>kWh</a:t>
            </a:r>
            <a:endParaRPr lang="tr-TR" dirty="0" smtClean="0"/>
          </a:p>
          <a:p>
            <a:endParaRPr lang="tr-TR" dirty="0" smtClean="0"/>
          </a:p>
          <a:p>
            <a:r>
              <a:rPr lang="tr-TR" dirty="0" smtClean="0"/>
              <a:t>Yıllık tasarruf miktarı                    29.880 </a:t>
            </a:r>
            <a:r>
              <a:rPr lang="tr-TR" dirty="0" err="1" smtClean="0"/>
              <a:t>kWh</a:t>
            </a:r>
            <a:r>
              <a:rPr lang="tr-TR" dirty="0" smtClean="0"/>
              <a:t>/yıl</a:t>
            </a:r>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r>
              <a:rPr lang="tr-TR" dirty="0" smtClean="0"/>
              <a:t> </a:t>
            </a:r>
            <a:endParaRPr lang="tr-TR" dirty="0"/>
          </a:p>
        </p:txBody>
      </p:sp>
      <p:sp>
        <p:nvSpPr>
          <p:cNvPr id="11" name="Metin kutusu 10"/>
          <p:cNvSpPr txBox="1"/>
          <p:nvPr/>
        </p:nvSpPr>
        <p:spPr>
          <a:xfrm>
            <a:off x="730139" y="2904453"/>
            <a:ext cx="5068257" cy="222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lstStyle>
            <a:defPPr>
              <a:defRPr lang="tr-TR"/>
            </a:defPPr>
            <a:lvl1pPr>
              <a:buClr>
                <a:srgbClr val="000000"/>
              </a:buClr>
              <a:buFont typeface="Arial" panose="020B0604020202020204" pitchFamily="34" charset="0"/>
              <a:defRPr b="1">
                <a:solidFill>
                  <a:schemeClr val="tx1">
                    <a:lumMod val="65000"/>
                    <a:lumOff val="35000"/>
                  </a:schemeClr>
                </a:solidFill>
                <a:latin typeface="Calibri" panose="020F050202020403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9pPr>
          </a:lstStyle>
          <a:p>
            <a:r>
              <a:rPr lang="tr-TR" dirty="0" smtClean="0"/>
              <a:t>2019 Yılı:</a:t>
            </a:r>
          </a:p>
          <a:p>
            <a:endParaRPr lang="tr-TR" dirty="0"/>
          </a:p>
          <a:p>
            <a:r>
              <a:rPr lang="tr-TR" dirty="0" smtClean="0"/>
              <a:t>4.045 saat x 25,434 </a:t>
            </a:r>
            <a:r>
              <a:rPr lang="tr-TR" dirty="0" err="1" smtClean="0"/>
              <a:t>kWh</a:t>
            </a:r>
            <a:r>
              <a:rPr lang="tr-TR" dirty="0" smtClean="0"/>
              <a:t>/saat = 102.880 </a:t>
            </a:r>
            <a:r>
              <a:rPr lang="tr-TR" dirty="0" err="1" smtClean="0"/>
              <a:t>kWh</a:t>
            </a:r>
            <a:endParaRPr lang="tr-TR" dirty="0" smtClean="0"/>
          </a:p>
          <a:p>
            <a:r>
              <a:rPr lang="tr-TR" dirty="0" smtClean="0"/>
              <a:t>4.045 </a:t>
            </a:r>
            <a:r>
              <a:rPr lang="tr-TR" dirty="0"/>
              <a:t>saat x </a:t>
            </a:r>
            <a:r>
              <a:rPr lang="tr-TR" dirty="0" smtClean="0"/>
              <a:t>5,92 </a:t>
            </a:r>
            <a:r>
              <a:rPr lang="tr-TR" dirty="0" err="1"/>
              <a:t>kWh</a:t>
            </a:r>
            <a:r>
              <a:rPr lang="tr-TR" dirty="0"/>
              <a:t>/saat </a:t>
            </a:r>
            <a:r>
              <a:rPr lang="tr-TR" dirty="0" smtClean="0"/>
              <a:t>    =   23.946 </a:t>
            </a:r>
            <a:r>
              <a:rPr lang="tr-TR" dirty="0" err="1" smtClean="0"/>
              <a:t>kWh</a:t>
            </a:r>
            <a:endParaRPr lang="tr-TR" dirty="0" smtClean="0"/>
          </a:p>
          <a:p>
            <a:endParaRPr lang="tr-TR" dirty="0" smtClean="0"/>
          </a:p>
          <a:p>
            <a:r>
              <a:rPr lang="tr-TR" dirty="0" smtClean="0"/>
              <a:t>Yıllık tasarruf miktarı                     78.934 </a:t>
            </a:r>
            <a:r>
              <a:rPr lang="tr-TR" dirty="0" err="1" smtClean="0"/>
              <a:t>kWh</a:t>
            </a:r>
            <a:r>
              <a:rPr lang="tr-TR" dirty="0" smtClean="0"/>
              <a:t>/yıl</a:t>
            </a:r>
            <a:endParaRPr lang="tr-TR" dirty="0"/>
          </a:p>
          <a:p>
            <a:endParaRPr lang="tr-TR" dirty="0"/>
          </a:p>
          <a:p>
            <a:endParaRPr lang="tr-TR" dirty="0"/>
          </a:p>
          <a:p>
            <a:endParaRPr lang="tr-TR" dirty="0"/>
          </a:p>
          <a:p>
            <a:r>
              <a:rPr lang="tr-TR" dirty="0"/>
              <a:t>4.045 saat x 8,36 </a:t>
            </a:r>
            <a:r>
              <a:rPr lang="tr-TR" dirty="0" err="1"/>
              <a:t>kWh</a:t>
            </a:r>
            <a:r>
              <a:rPr lang="tr-TR" dirty="0"/>
              <a:t>/saat     = </a:t>
            </a:r>
            <a:r>
              <a:rPr lang="tr-TR" dirty="0" smtClean="0"/>
              <a:t>33.816 </a:t>
            </a:r>
            <a:r>
              <a:rPr lang="tr-TR" dirty="0" err="1" smtClean="0"/>
              <a:t>kWh</a:t>
            </a:r>
            <a:endParaRPr lang="tr-TR" dirty="0" smtClean="0"/>
          </a:p>
          <a:p>
            <a:endParaRPr lang="tr-TR" dirty="0"/>
          </a:p>
          <a:p>
            <a:endParaRPr lang="tr-TR" dirty="0"/>
          </a:p>
          <a:p>
            <a:endParaRPr lang="tr-TR" dirty="0"/>
          </a:p>
          <a:p>
            <a:endParaRPr lang="tr-TR" dirty="0"/>
          </a:p>
          <a:p>
            <a:endParaRPr lang="tr-TR" dirty="0"/>
          </a:p>
          <a:p>
            <a:endParaRPr lang="tr-TR" dirty="0"/>
          </a:p>
          <a:p>
            <a:endParaRPr lang="tr-TR" dirty="0"/>
          </a:p>
        </p:txBody>
      </p:sp>
      <p:sp>
        <p:nvSpPr>
          <p:cNvPr id="10" name="Dikdörtgen 9"/>
          <p:cNvSpPr/>
          <p:nvPr/>
        </p:nvSpPr>
        <p:spPr>
          <a:xfrm>
            <a:off x="5798396" y="2138964"/>
            <a:ext cx="5732660" cy="923330"/>
          </a:xfrm>
          <a:prstGeom prst="rect">
            <a:avLst/>
          </a:prstGeom>
        </p:spPr>
        <p:txBody>
          <a:bodyPr wrap="none">
            <a:spAutoFit/>
          </a:bodyPr>
          <a:lstStyle/>
          <a:p>
            <a:pPr>
              <a:buClr>
                <a:srgbClr val="000000"/>
              </a:buClr>
              <a:buFont typeface="Arial" panose="020B0604020202020204" pitchFamily="34" charset="0"/>
            </a:pPr>
            <a:r>
              <a:rPr lang="tr-TR" b="1" dirty="0">
                <a:solidFill>
                  <a:schemeClr val="accent4"/>
                </a:solidFill>
                <a:latin typeface="Calibri" panose="020F0502020204030204" pitchFamily="34" charset="0"/>
              </a:rPr>
              <a:t>Gelir Paylaşımı: (Yıllık tasarruf-Taahhüt edilen tasarruf) / </a:t>
            </a:r>
            <a:r>
              <a:rPr lang="tr-TR" b="1" dirty="0" smtClean="0">
                <a:solidFill>
                  <a:schemeClr val="accent4"/>
                </a:solidFill>
                <a:latin typeface="Calibri" panose="020F0502020204030204" pitchFamily="34" charset="0"/>
              </a:rPr>
              <a:t>2</a:t>
            </a:r>
          </a:p>
          <a:p>
            <a:pPr>
              <a:buClr>
                <a:srgbClr val="000000"/>
              </a:buClr>
              <a:buFont typeface="Arial" panose="020B0604020202020204" pitchFamily="34" charset="0"/>
            </a:pPr>
            <a:endParaRPr lang="tr-TR" b="1" dirty="0">
              <a:solidFill>
                <a:schemeClr val="accent4"/>
              </a:solidFill>
              <a:latin typeface="Calibri" panose="020F0502020204030204" pitchFamily="34" charset="0"/>
            </a:endParaRPr>
          </a:p>
          <a:p>
            <a:pPr>
              <a:buClr>
                <a:srgbClr val="000000"/>
              </a:buClr>
              <a:buFont typeface="Arial" panose="020B0604020202020204" pitchFamily="34" charset="0"/>
            </a:pPr>
            <a:r>
              <a:rPr lang="tr-TR" b="1" dirty="0" smtClean="0">
                <a:solidFill>
                  <a:schemeClr val="accent4"/>
                </a:solidFill>
                <a:latin typeface="Calibri" panose="020F0502020204030204" pitchFamily="34" charset="0"/>
              </a:rPr>
              <a:t>	(33.816 </a:t>
            </a:r>
            <a:r>
              <a:rPr lang="tr-TR" b="1" dirty="0" err="1" smtClean="0">
                <a:solidFill>
                  <a:schemeClr val="accent4"/>
                </a:solidFill>
                <a:latin typeface="Calibri" panose="020F0502020204030204" pitchFamily="34" charset="0"/>
              </a:rPr>
              <a:t>kWh</a:t>
            </a:r>
            <a:r>
              <a:rPr lang="tr-TR" b="1" dirty="0" smtClean="0">
                <a:solidFill>
                  <a:schemeClr val="accent4"/>
                </a:solidFill>
                <a:latin typeface="Calibri" panose="020F0502020204030204" pitchFamily="34" charset="0"/>
              </a:rPr>
              <a:t> - 23.946 </a:t>
            </a:r>
            <a:r>
              <a:rPr lang="tr-TR" b="1" dirty="0" err="1" smtClean="0">
                <a:solidFill>
                  <a:schemeClr val="accent4"/>
                </a:solidFill>
                <a:latin typeface="Calibri" panose="020F0502020204030204" pitchFamily="34" charset="0"/>
              </a:rPr>
              <a:t>kWh</a:t>
            </a:r>
            <a:r>
              <a:rPr lang="tr-TR" b="1" dirty="0" smtClean="0">
                <a:solidFill>
                  <a:schemeClr val="accent4"/>
                </a:solidFill>
                <a:latin typeface="Calibri" panose="020F0502020204030204" pitchFamily="34" charset="0"/>
              </a:rPr>
              <a:t>) / 2 = 4.935 </a:t>
            </a:r>
            <a:r>
              <a:rPr lang="tr-TR" b="1" dirty="0" err="1" smtClean="0">
                <a:solidFill>
                  <a:schemeClr val="accent4"/>
                </a:solidFill>
                <a:latin typeface="Calibri" panose="020F0502020204030204" pitchFamily="34" charset="0"/>
              </a:rPr>
              <a:t>kWh</a:t>
            </a:r>
            <a:endParaRPr lang="tr-TR" b="1" dirty="0">
              <a:solidFill>
                <a:schemeClr val="accent4"/>
              </a:solidFill>
              <a:latin typeface="Calibri" panose="020F0502020204030204" pitchFamily="34" charset="0"/>
            </a:endParaRPr>
          </a:p>
        </p:txBody>
      </p:sp>
      <p:cxnSp>
        <p:nvCxnSpPr>
          <p:cNvPr id="13" name="Düz Bağlayıcı 12"/>
          <p:cNvCxnSpPr/>
          <p:nvPr/>
        </p:nvCxnSpPr>
        <p:spPr>
          <a:xfrm>
            <a:off x="587141" y="2216564"/>
            <a:ext cx="467787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Düz Bağlayıcı 13"/>
          <p:cNvCxnSpPr/>
          <p:nvPr/>
        </p:nvCxnSpPr>
        <p:spPr>
          <a:xfrm>
            <a:off x="504860" y="1964702"/>
            <a:ext cx="269141"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Düz Bağlayıcı 14"/>
          <p:cNvCxnSpPr/>
          <p:nvPr/>
        </p:nvCxnSpPr>
        <p:spPr>
          <a:xfrm>
            <a:off x="595166" y="4255521"/>
            <a:ext cx="467787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6" name="Düz Bağlayıcı 15"/>
          <p:cNvCxnSpPr/>
          <p:nvPr/>
        </p:nvCxnSpPr>
        <p:spPr>
          <a:xfrm>
            <a:off x="512885" y="4003659"/>
            <a:ext cx="269141"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131387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49435"/>
            <a:ext cx="810684" cy="80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o 3"/>
          <p:cNvGraphicFramePr>
            <a:graphicFrameLocks noGrp="1"/>
          </p:cNvGraphicFramePr>
          <p:nvPr>
            <p:extLst>
              <p:ext uri="{D42A27DB-BD31-4B8C-83A1-F6EECF244321}">
                <p14:modId xmlns:p14="http://schemas.microsoft.com/office/powerpoint/2010/main" val="3904604950"/>
              </p:ext>
            </p:extLst>
          </p:nvPr>
        </p:nvGraphicFramePr>
        <p:xfrm>
          <a:off x="2015667" y="776932"/>
          <a:ext cx="7565457" cy="3040956"/>
        </p:xfrm>
        <a:graphic>
          <a:graphicData uri="http://schemas.openxmlformats.org/drawingml/2006/table">
            <a:tbl>
              <a:tblPr>
                <a:tableStyleId>{D27102A9-8310-4765-A935-A1911B00CA55}</a:tableStyleId>
              </a:tblPr>
              <a:tblGrid>
                <a:gridCol w="1399609"/>
                <a:gridCol w="1456350"/>
                <a:gridCol w="1437438"/>
                <a:gridCol w="3272060"/>
              </a:tblGrid>
              <a:tr h="253413">
                <a:tc>
                  <a:txBody>
                    <a:bodyPr/>
                    <a:lstStyle/>
                    <a:p>
                      <a:pPr algn="ctr" fontAlgn="b"/>
                      <a:r>
                        <a:rPr lang="tr-TR" sz="1100" u="none" strike="noStrike" dirty="0">
                          <a:effectLst/>
                        </a:rPr>
                        <a:t>AY</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TÜKETİM (</a:t>
                      </a:r>
                      <a:r>
                        <a:rPr lang="tr-TR" sz="1100" u="none" strike="noStrike" dirty="0" err="1">
                          <a:effectLst/>
                        </a:rPr>
                        <a:t>kWh</a:t>
                      </a:r>
                      <a:r>
                        <a:rPr lang="tr-TR" sz="1100" u="none" strike="noStrike" dirty="0">
                          <a:effectLst/>
                        </a:rPr>
                        <a:t>)</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TÜKETİM SAATİ</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SAATLİK ORTALAMA TÜKETİM (kWh)</a:t>
                      </a:r>
                      <a:endParaRPr lang="tr-TR" sz="1100" b="0" i="0" u="none" strike="noStrike">
                        <a:solidFill>
                          <a:srgbClr val="000000"/>
                        </a:solidFill>
                        <a:effectLst/>
                        <a:latin typeface="Calibri" panose="020F0502020204030204" pitchFamily="34" charset="0"/>
                      </a:endParaRPr>
                    </a:p>
                  </a:txBody>
                  <a:tcPr marL="6350" marR="6350" marT="6350" marB="0" anchor="b"/>
                </a:tc>
              </a:tr>
              <a:tr h="253413">
                <a:tc>
                  <a:txBody>
                    <a:bodyPr/>
                    <a:lstStyle/>
                    <a:p>
                      <a:pPr algn="l" fontAlgn="b"/>
                      <a:r>
                        <a:rPr lang="tr-TR" sz="1100" u="none" strike="noStrike">
                          <a:effectLst/>
                        </a:rPr>
                        <a:t>2020-OCAK</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1844</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289</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6,38</a:t>
                      </a:r>
                      <a:endParaRPr lang="tr-TR" sz="1100" b="0" i="0" u="none" strike="noStrike">
                        <a:solidFill>
                          <a:srgbClr val="000000"/>
                        </a:solidFill>
                        <a:effectLst/>
                        <a:latin typeface="Calibri" panose="020F0502020204030204" pitchFamily="34" charset="0"/>
                      </a:endParaRPr>
                    </a:p>
                  </a:txBody>
                  <a:tcPr marL="6350" marR="6350" marT="6350" marB="0" anchor="b"/>
                </a:tc>
              </a:tr>
              <a:tr h="253413">
                <a:tc>
                  <a:txBody>
                    <a:bodyPr/>
                    <a:lstStyle/>
                    <a:p>
                      <a:pPr algn="l" fontAlgn="b"/>
                      <a:r>
                        <a:rPr lang="tr-TR" sz="1100" u="none" strike="noStrike">
                          <a:effectLst/>
                        </a:rPr>
                        <a:t>2020-ŞUBAT</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2032</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295</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6,89</a:t>
                      </a:r>
                      <a:endParaRPr lang="tr-TR" sz="1100" b="0" i="0" u="none" strike="noStrike" dirty="0">
                        <a:solidFill>
                          <a:srgbClr val="000000"/>
                        </a:solidFill>
                        <a:effectLst/>
                        <a:latin typeface="Calibri" panose="020F0502020204030204" pitchFamily="34" charset="0"/>
                      </a:endParaRPr>
                    </a:p>
                  </a:txBody>
                  <a:tcPr marL="6350" marR="6350" marT="6350" marB="0" anchor="b"/>
                </a:tc>
              </a:tr>
              <a:tr h="253413">
                <a:tc>
                  <a:txBody>
                    <a:bodyPr/>
                    <a:lstStyle/>
                    <a:p>
                      <a:pPr algn="l" fontAlgn="b"/>
                      <a:r>
                        <a:rPr lang="tr-TR" sz="1100" u="none" strike="noStrike">
                          <a:effectLst/>
                        </a:rPr>
                        <a:t>2020-MART</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1082</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209</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5,17</a:t>
                      </a:r>
                      <a:endParaRPr lang="tr-TR" sz="1100" b="0" i="0" u="none" strike="noStrike" dirty="0">
                        <a:solidFill>
                          <a:srgbClr val="000000"/>
                        </a:solidFill>
                        <a:effectLst/>
                        <a:latin typeface="Calibri" panose="020F0502020204030204" pitchFamily="34" charset="0"/>
                      </a:endParaRPr>
                    </a:p>
                  </a:txBody>
                  <a:tcPr marL="6350" marR="6350" marT="6350" marB="0" anchor="b"/>
                </a:tc>
              </a:tr>
              <a:tr h="253413">
                <a:tc>
                  <a:txBody>
                    <a:bodyPr/>
                    <a:lstStyle/>
                    <a:p>
                      <a:pPr algn="l" fontAlgn="b"/>
                      <a:r>
                        <a:rPr lang="tr-TR" sz="1100" u="none" strike="noStrike">
                          <a:effectLst/>
                        </a:rPr>
                        <a:t>2020-NİSAN</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*245</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*41</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*5,97</a:t>
                      </a:r>
                      <a:endParaRPr lang="tr-TR" sz="1100" b="0" i="0" u="none" strike="noStrike" dirty="0">
                        <a:solidFill>
                          <a:srgbClr val="000000"/>
                        </a:solidFill>
                        <a:effectLst/>
                        <a:latin typeface="Calibri" panose="020F0502020204030204" pitchFamily="34" charset="0"/>
                      </a:endParaRPr>
                    </a:p>
                  </a:txBody>
                  <a:tcPr marL="6350" marR="6350" marT="6350" marB="0" anchor="b"/>
                </a:tc>
              </a:tr>
              <a:tr h="253413">
                <a:tc>
                  <a:txBody>
                    <a:bodyPr/>
                    <a:lstStyle/>
                    <a:p>
                      <a:pPr algn="l" fontAlgn="b"/>
                      <a:r>
                        <a:rPr lang="tr-TR" sz="1100" u="none" strike="noStrike">
                          <a:effectLst/>
                        </a:rPr>
                        <a:t>2020-MAYIS</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*Veri Yok</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*Veri Yok</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*Veri Yok</a:t>
                      </a:r>
                      <a:endParaRPr lang="tr-TR" sz="1100" b="0" i="0" u="none" strike="noStrike" dirty="0">
                        <a:solidFill>
                          <a:srgbClr val="000000"/>
                        </a:solidFill>
                        <a:effectLst/>
                        <a:latin typeface="Calibri" panose="020F0502020204030204" pitchFamily="34" charset="0"/>
                      </a:endParaRPr>
                    </a:p>
                  </a:txBody>
                  <a:tcPr marL="6350" marR="6350" marT="6350" marB="0" anchor="b"/>
                </a:tc>
              </a:tr>
              <a:tr h="253413">
                <a:tc>
                  <a:txBody>
                    <a:bodyPr/>
                    <a:lstStyle/>
                    <a:p>
                      <a:pPr algn="l" fontAlgn="b"/>
                      <a:r>
                        <a:rPr lang="tr-TR" sz="1100" u="none" strike="noStrike">
                          <a:effectLst/>
                        </a:rPr>
                        <a:t>2020-HAZİRAN</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*41</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*11</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*3,60</a:t>
                      </a:r>
                      <a:endParaRPr lang="tr-TR" sz="1100" b="0" i="0" u="none" strike="noStrike" dirty="0">
                        <a:solidFill>
                          <a:srgbClr val="000000"/>
                        </a:solidFill>
                        <a:effectLst/>
                        <a:latin typeface="Calibri" panose="020F0502020204030204" pitchFamily="34" charset="0"/>
                      </a:endParaRPr>
                    </a:p>
                  </a:txBody>
                  <a:tcPr marL="6350" marR="6350" marT="6350" marB="0" anchor="b"/>
                </a:tc>
              </a:tr>
              <a:tr h="253413">
                <a:tc>
                  <a:txBody>
                    <a:bodyPr/>
                    <a:lstStyle/>
                    <a:p>
                      <a:pPr algn="l" fontAlgn="b"/>
                      <a:r>
                        <a:rPr lang="tr-TR" sz="1100" u="none" strike="noStrike">
                          <a:effectLst/>
                        </a:rPr>
                        <a:t>2020-TEMMUZ</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205</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41</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5,01</a:t>
                      </a:r>
                      <a:endParaRPr lang="tr-TR" sz="1100" b="0" i="0" u="none" strike="noStrike" dirty="0">
                        <a:solidFill>
                          <a:srgbClr val="000000"/>
                        </a:solidFill>
                        <a:effectLst/>
                        <a:latin typeface="Calibri" panose="020F0502020204030204" pitchFamily="34" charset="0"/>
                      </a:endParaRPr>
                    </a:p>
                  </a:txBody>
                  <a:tcPr marL="6350" marR="6350" marT="6350" marB="0" anchor="b"/>
                </a:tc>
              </a:tr>
              <a:tr h="253413">
                <a:tc>
                  <a:txBody>
                    <a:bodyPr/>
                    <a:lstStyle/>
                    <a:p>
                      <a:pPr algn="l" fontAlgn="b"/>
                      <a:r>
                        <a:rPr lang="tr-TR" sz="1100" u="none" strike="noStrike" dirty="0">
                          <a:effectLst/>
                        </a:rPr>
                        <a:t>2020-AĞUSTOS</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140</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39</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3,61</a:t>
                      </a:r>
                      <a:endParaRPr lang="tr-TR" sz="1100" b="0" i="0" u="none" strike="noStrike" dirty="0">
                        <a:solidFill>
                          <a:srgbClr val="000000"/>
                        </a:solidFill>
                        <a:effectLst/>
                        <a:latin typeface="Calibri" panose="020F0502020204030204" pitchFamily="34" charset="0"/>
                      </a:endParaRPr>
                    </a:p>
                  </a:txBody>
                  <a:tcPr marL="6350" marR="6350" marT="6350" marB="0" anchor="b"/>
                </a:tc>
              </a:tr>
              <a:tr h="253413">
                <a:tc>
                  <a:txBody>
                    <a:bodyPr/>
                    <a:lstStyle/>
                    <a:p>
                      <a:pPr algn="l" fontAlgn="b"/>
                      <a:r>
                        <a:rPr lang="tr-TR" sz="1100" u="none" strike="noStrike">
                          <a:effectLst/>
                        </a:rPr>
                        <a:t>2020-EYLÜL</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664</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104</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6,38</a:t>
                      </a:r>
                      <a:endParaRPr lang="tr-TR" sz="1100" b="0" i="0" u="none" strike="noStrike" dirty="0">
                        <a:solidFill>
                          <a:srgbClr val="000000"/>
                        </a:solidFill>
                        <a:effectLst/>
                        <a:latin typeface="Calibri" panose="020F0502020204030204" pitchFamily="34" charset="0"/>
                      </a:endParaRPr>
                    </a:p>
                  </a:txBody>
                  <a:tcPr marL="6350" marR="6350" marT="6350" marB="0" anchor="b"/>
                </a:tc>
              </a:tr>
              <a:tr h="253413">
                <a:tc>
                  <a:txBody>
                    <a:bodyPr/>
                    <a:lstStyle/>
                    <a:p>
                      <a:pPr algn="l" fontAlgn="b"/>
                      <a:r>
                        <a:rPr lang="tr-TR" sz="1100" u="none" strike="noStrike">
                          <a:effectLst/>
                        </a:rPr>
                        <a:t>2020-EKİM</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1430</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266</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5,37</a:t>
                      </a:r>
                      <a:endParaRPr lang="tr-TR" sz="1100" b="0" i="0" u="none" strike="noStrike" dirty="0">
                        <a:solidFill>
                          <a:srgbClr val="000000"/>
                        </a:solidFill>
                        <a:effectLst/>
                        <a:latin typeface="Calibri" panose="020F0502020204030204" pitchFamily="34" charset="0"/>
                      </a:endParaRPr>
                    </a:p>
                  </a:txBody>
                  <a:tcPr marL="6350" marR="6350" marT="6350" marB="0" anchor="b"/>
                </a:tc>
              </a:tr>
              <a:tr h="253413">
                <a:tc>
                  <a:txBody>
                    <a:bodyPr/>
                    <a:lstStyle/>
                    <a:p>
                      <a:pPr algn="l" fontAlgn="b"/>
                      <a:r>
                        <a:rPr lang="tr-TR" sz="1100" u="none" strike="noStrike">
                          <a:effectLst/>
                        </a:rPr>
                        <a:t>2020-KASIM</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802</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152</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5,27</a:t>
                      </a:r>
                      <a:endParaRPr lang="tr-TR" sz="1100" b="0" i="0" u="none" strike="noStrike" dirty="0">
                        <a:solidFill>
                          <a:srgbClr val="000000"/>
                        </a:solidFill>
                        <a:effectLst/>
                        <a:latin typeface="Calibri" panose="020F0502020204030204" pitchFamily="34" charset="0"/>
                      </a:endParaRPr>
                    </a:p>
                  </a:txBody>
                  <a:tcPr marL="6350" marR="6350" marT="6350" marB="0" anchor="b"/>
                </a:tc>
              </a:tr>
            </a:tbl>
          </a:graphicData>
        </a:graphic>
      </p:graphicFrame>
      <p:sp>
        <p:nvSpPr>
          <p:cNvPr id="6" name="Google Shape;71;p15"/>
          <p:cNvSpPr txBox="1">
            <a:spLocks noChangeArrowheads="1"/>
          </p:cNvSpPr>
          <p:nvPr/>
        </p:nvSpPr>
        <p:spPr bwMode="auto">
          <a:xfrm>
            <a:off x="817035" y="-2840"/>
            <a:ext cx="11374965" cy="427567"/>
          </a:xfrm>
          <a:prstGeom prst="rect">
            <a:avLst/>
          </a:prstGeom>
          <a:solidFill>
            <a:srgbClr val="80BD00"/>
          </a:solidFill>
          <a:ln>
            <a:noFill/>
          </a:ln>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tr-TR" sz="2400" b="1" dirty="0">
                <a:solidFill>
                  <a:schemeClr val="bg1"/>
                </a:solidFill>
                <a:latin typeface="Calibri" panose="020F0502020204030204" pitchFamily="34" charset="0"/>
                <a:cs typeface="Calibri" panose="020F0502020204030204" pitchFamily="34" charset="0"/>
              </a:rPr>
              <a:t>BASKETBOL SAHASI – EPS UYGULANMASI – </a:t>
            </a:r>
            <a:r>
              <a:rPr lang="tr-TR" sz="2400" b="1" dirty="0" smtClean="0">
                <a:solidFill>
                  <a:schemeClr val="bg1"/>
                </a:solidFill>
                <a:latin typeface="Calibri" panose="020F0502020204030204" pitchFamily="34" charset="0"/>
                <a:cs typeface="Calibri" panose="020F0502020204030204" pitchFamily="34" charset="0"/>
              </a:rPr>
              <a:t>2020</a:t>
            </a:r>
            <a:endParaRPr lang="tr-TR" sz="2400" b="1" dirty="0">
              <a:solidFill>
                <a:schemeClr val="bg1"/>
              </a:solidFill>
              <a:latin typeface="Calibri" panose="020F0502020204030204" pitchFamily="34" charset="0"/>
              <a:cs typeface="Calibri" panose="020F0502020204030204" pitchFamily="34" charset="0"/>
            </a:endParaRPr>
          </a:p>
        </p:txBody>
      </p:sp>
      <p:cxnSp>
        <p:nvCxnSpPr>
          <p:cNvPr id="7" name="Düz Bağlayıcı 6">
            <a:extLst>
              <a:ext uri="{FF2B5EF4-FFF2-40B4-BE49-F238E27FC236}">
                <a16:creationId xmlns="" xmlns:a16="http://schemas.microsoft.com/office/drawing/2014/main" id="{D0A698F9-609E-4E96-AE83-B5C2972A12BE}"/>
              </a:ext>
            </a:extLst>
          </p:cNvPr>
          <p:cNvCxnSpPr>
            <a:cxnSpLocks/>
          </p:cNvCxnSpPr>
          <p:nvPr/>
        </p:nvCxnSpPr>
        <p:spPr>
          <a:xfrm>
            <a:off x="1008682" y="4170094"/>
            <a:ext cx="9579428" cy="3852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aphicFrame>
        <p:nvGraphicFramePr>
          <p:cNvPr id="8" name="Tablo 7"/>
          <p:cNvGraphicFramePr>
            <a:graphicFrameLocks noGrp="1"/>
          </p:cNvGraphicFramePr>
          <p:nvPr>
            <p:extLst>
              <p:ext uri="{D42A27DB-BD31-4B8C-83A1-F6EECF244321}">
                <p14:modId xmlns:p14="http://schemas.microsoft.com/office/powerpoint/2010/main" val="4278267825"/>
              </p:ext>
            </p:extLst>
          </p:nvPr>
        </p:nvGraphicFramePr>
        <p:xfrm>
          <a:off x="3108960" y="4441833"/>
          <a:ext cx="5138270" cy="1184364"/>
        </p:xfrm>
        <a:graphic>
          <a:graphicData uri="http://schemas.openxmlformats.org/drawingml/2006/table">
            <a:tbl>
              <a:tblPr>
                <a:tableStyleId>{D27102A9-8310-4765-A935-A1911B00CA55}</a:tableStyleId>
              </a:tblPr>
              <a:tblGrid>
                <a:gridCol w="2018606"/>
                <a:gridCol w="1570027"/>
                <a:gridCol w="1549637"/>
              </a:tblGrid>
              <a:tr h="296091">
                <a:tc>
                  <a:txBody>
                    <a:bodyPr/>
                    <a:lstStyle/>
                    <a:p>
                      <a:pPr algn="l" fontAlgn="b"/>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TÜKETİM (</a:t>
                      </a:r>
                      <a:r>
                        <a:rPr lang="tr-TR" sz="1100" u="none" strike="noStrike" dirty="0" err="1">
                          <a:effectLst/>
                        </a:rPr>
                        <a:t>kWh</a:t>
                      </a:r>
                      <a:r>
                        <a:rPr lang="tr-TR" sz="1100" u="none" strike="noStrike" dirty="0">
                          <a:effectLst/>
                        </a:rPr>
                        <a:t>)</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TÜKETİM SAATİ</a:t>
                      </a:r>
                      <a:endParaRPr lang="tr-TR" sz="1100" b="0" i="0" u="none" strike="noStrike">
                        <a:solidFill>
                          <a:srgbClr val="000000"/>
                        </a:solidFill>
                        <a:effectLst/>
                        <a:latin typeface="Calibri" panose="020F0502020204030204" pitchFamily="34" charset="0"/>
                      </a:endParaRPr>
                    </a:p>
                  </a:txBody>
                  <a:tcPr marL="6350" marR="6350" marT="6350" marB="0" anchor="b"/>
                </a:tc>
              </a:tr>
              <a:tr h="296091">
                <a:tc>
                  <a:txBody>
                    <a:bodyPr/>
                    <a:lstStyle/>
                    <a:p>
                      <a:pPr algn="l" fontAlgn="b"/>
                      <a:r>
                        <a:rPr lang="tr-TR" sz="1100" u="none" strike="noStrike">
                          <a:effectLst/>
                        </a:rPr>
                        <a:t>TOPLAM:</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smtClean="0">
                          <a:effectLst/>
                        </a:rPr>
                        <a:t>8.485</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smtClean="0">
                          <a:effectLst/>
                        </a:rPr>
                        <a:t>1.447</a:t>
                      </a:r>
                      <a:endParaRPr lang="tr-TR" sz="1100" b="0" i="0" u="none" strike="noStrike" dirty="0">
                        <a:solidFill>
                          <a:srgbClr val="000000"/>
                        </a:solidFill>
                        <a:effectLst/>
                        <a:latin typeface="Calibri" panose="020F0502020204030204" pitchFamily="34" charset="0"/>
                      </a:endParaRPr>
                    </a:p>
                  </a:txBody>
                  <a:tcPr marL="6350" marR="6350" marT="6350" marB="0" anchor="b"/>
                </a:tc>
              </a:tr>
              <a:tr h="296091">
                <a:tc>
                  <a:txBody>
                    <a:bodyPr/>
                    <a:lstStyle/>
                    <a:p>
                      <a:pPr algn="l" fontAlgn="b"/>
                      <a:r>
                        <a:rPr lang="tr-TR" sz="1100" u="none" strike="noStrike">
                          <a:effectLst/>
                        </a:rPr>
                        <a:t>GÜNLÜK ORTALAMA</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a:effectLst/>
                        </a:rPr>
                        <a:t>28</a:t>
                      </a:r>
                      <a:endParaRPr lang="tr-T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5</a:t>
                      </a:r>
                      <a:endParaRPr lang="tr-TR" sz="1100" b="0" i="0" u="none" strike="noStrike" dirty="0">
                        <a:solidFill>
                          <a:srgbClr val="000000"/>
                        </a:solidFill>
                        <a:effectLst/>
                        <a:latin typeface="Calibri" panose="020F0502020204030204" pitchFamily="34" charset="0"/>
                      </a:endParaRPr>
                    </a:p>
                  </a:txBody>
                  <a:tcPr marL="6350" marR="6350" marT="6350" marB="0" anchor="b"/>
                </a:tc>
              </a:tr>
              <a:tr h="296091">
                <a:tc>
                  <a:txBody>
                    <a:bodyPr/>
                    <a:lstStyle/>
                    <a:p>
                      <a:pPr algn="l" fontAlgn="b"/>
                      <a:r>
                        <a:rPr lang="tr-TR" sz="1100" u="none" strike="noStrike" dirty="0">
                          <a:effectLst/>
                        </a:rPr>
                        <a:t>SAATLİK ORTALAMA</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5,86</a:t>
                      </a:r>
                      <a:endParaRPr lang="tr-T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tr-TR" sz="1100" u="none" strike="noStrike" dirty="0">
                          <a:effectLst/>
                        </a:rPr>
                        <a:t>1</a:t>
                      </a:r>
                      <a:endParaRPr lang="tr-TR" sz="1100" b="0" i="0" u="none" strike="noStrike" dirty="0">
                        <a:solidFill>
                          <a:srgbClr val="000000"/>
                        </a:solidFill>
                        <a:effectLst/>
                        <a:latin typeface="Calibri" panose="020F0502020204030204" pitchFamily="34" charset="0"/>
                      </a:endParaRPr>
                    </a:p>
                  </a:txBody>
                  <a:tcPr marL="6350" marR="6350" marT="6350" marB="0" anchor="b"/>
                </a:tc>
              </a:tr>
            </a:tbl>
          </a:graphicData>
        </a:graphic>
      </p:graphicFrame>
      <p:cxnSp>
        <p:nvCxnSpPr>
          <p:cNvPr id="9" name="Düz Bağlayıcı 8">
            <a:extLst>
              <a:ext uri="{FF2B5EF4-FFF2-40B4-BE49-F238E27FC236}">
                <a16:creationId xmlns="" xmlns:a16="http://schemas.microsoft.com/office/drawing/2014/main" id="{D0A698F9-609E-4E96-AE83-B5C2972A12BE}"/>
              </a:ext>
            </a:extLst>
          </p:cNvPr>
          <p:cNvCxnSpPr>
            <a:cxnSpLocks/>
          </p:cNvCxnSpPr>
          <p:nvPr/>
        </p:nvCxnSpPr>
        <p:spPr>
          <a:xfrm>
            <a:off x="1008682" y="5893322"/>
            <a:ext cx="9579428" cy="3852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6161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49435"/>
            <a:ext cx="810684" cy="80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71;p15"/>
          <p:cNvSpPr txBox="1">
            <a:spLocks noChangeArrowheads="1"/>
          </p:cNvSpPr>
          <p:nvPr/>
        </p:nvSpPr>
        <p:spPr bwMode="auto">
          <a:xfrm>
            <a:off x="817035" y="-2840"/>
            <a:ext cx="11374965" cy="427567"/>
          </a:xfrm>
          <a:prstGeom prst="rect">
            <a:avLst/>
          </a:prstGeom>
          <a:solidFill>
            <a:srgbClr val="80BD00"/>
          </a:solidFill>
          <a:ln>
            <a:noFill/>
          </a:ln>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tr-TR" sz="2400" b="1" dirty="0">
                <a:solidFill>
                  <a:schemeClr val="bg1"/>
                </a:solidFill>
                <a:latin typeface="Calibri" panose="020F0502020204030204" pitchFamily="34" charset="0"/>
                <a:cs typeface="Calibri" panose="020F0502020204030204" pitchFamily="34" charset="0"/>
              </a:rPr>
              <a:t>BASKETBOL SAHASI – EPS </a:t>
            </a:r>
            <a:r>
              <a:rPr lang="tr-TR" sz="2400" b="1" dirty="0" smtClean="0">
                <a:solidFill>
                  <a:schemeClr val="bg1"/>
                </a:solidFill>
                <a:latin typeface="Calibri" panose="020F0502020204030204" pitchFamily="34" charset="0"/>
                <a:cs typeface="Calibri" panose="020F0502020204030204" pitchFamily="34" charset="0"/>
              </a:rPr>
              <a:t>UYGULANMASI </a:t>
            </a:r>
            <a:r>
              <a:rPr lang="tr-TR" sz="2400" b="1" dirty="0">
                <a:solidFill>
                  <a:schemeClr val="bg1"/>
                </a:solidFill>
                <a:latin typeface="Calibri" panose="020F0502020204030204" pitchFamily="34" charset="0"/>
                <a:cs typeface="Calibri" panose="020F0502020204030204" pitchFamily="34" charset="0"/>
              </a:rPr>
              <a:t>– </a:t>
            </a:r>
            <a:r>
              <a:rPr lang="tr-TR" sz="2400" b="1" dirty="0" smtClean="0">
                <a:solidFill>
                  <a:schemeClr val="bg1"/>
                </a:solidFill>
                <a:latin typeface="Calibri" panose="020F0502020204030204" pitchFamily="34" charset="0"/>
                <a:cs typeface="Calibri" panose="020F0502020204030204" pitchFamily="34" charset="0"/>
              </a:rPr>
              <a:t>2020 DEĞERLENDİRİLMESİ</a:t>
            </a:r>
            <a:endParaRPr lang="tr-TR" sz="2400" b="1" dirty="0">
              <a:solidFill>
                <a:schemeClr val="bg1"/>
              </a:solidFill>
              <a:latin typeface="Calibri" panose="020F0502020204030204" pitchFamily="34" charset="0"/>
              <a:cs typeface="Calibri" panose="020F0502020204030204" pitchFamily="34" charset="0"/>
            </a:endParaRPr>
          </a:p>
        </p:txBody>
      </p:sp>
      <p:cxnSp>
        <p:nvCxnSpPr>
          <p:cNvPr id="8" name="Düz Bağlayıcı 7">
            <a:extLst>
              <a:ext uri="{FF2B5EF4-FFF2-40B4-BE49-F238E27FC236}">
                <a16:creationId xmlns="" xmlns:a16="http://schemas.microsoft.com/office/drawing/2014/main" id="{D0A698F9-609E-4E96-AE83-B5C2972A12BE}"/>
              </a:ext>
            </a:extLst>
          </p:cNvPr>
          <p:cNvCxnSpPr>
            <a:cxnSpLocks/>
          </p:cNvCxnSpPr>
          <p:nvPr/>
        </p:nvCxnSpPr>
        <p:spPr>
          <a:xfrm>
            <a:off x="1008682" y="5924871"/>
            <a:ext cx="9579428" cy="3852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5" name="Metin kutusu 4"/>
          <p:cNvSpPr txBox="1"/>
          <p:nvPr/>
        </p:nvSpPr>
        <p:spPr>
          <a:xfrm>
            <a:off x="679719" y="860502"/>
            <a:ext cx="4979936" cy="222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lstStyle>
            <a:defPPr>
              <a:defRPr lang="tr-TR"/>
            </a:defPPr>
            <a:lvl1pPr>
              <a:buClr>
                <a:srgbClr val="000000"/>
              </a:buClr>
              <a:buFont typeface="Arial" panose="020B0604020202020204" pitchFamily="34" charset="0"/>
              <a:defRPr b="1">
                <a:solidFill>
                  <a:schemeClr val="tx1">
                    <a:lumMod val="65000"/>
                    <a:lumOff val="35000"/>
                  </a:schemeClr>
                </a:solidFill>
                <a:latin typeface="Calibri" panose="020F050202020403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9pPr>
          </a:lstStyle>
          <a:p>
            <a:r>
              <a:rPr lang="tr-TR" dirty="0" smtClean="0"/>
              <a:t>2020Yılı:</a:t>
            </a:r>
          </a:p>
          <a:p>
            <a:endParaRPr lang="tr-TR" dirty="0"/>
          </a:p>
          <a:p>
            <a:r>
              <a:rPr lang="tr-TR" dirty="0" smtClean="0"/>
              <a:t>1.750 saat x 25,434 </a:t>
            </a:r>
            <a:r>
              <a:rPr lang="tr-TR" dirty="0" err="1" smtClean="0"/>
              <a:t>kWh</a:t>
            </a:r>
            <a:r>
              <a:rPr lang="tr-TR" dirty="0" smtClean="0"/>
              <a:t>/saat = 44.510 </a:t>
            </a:r>
            <a:r>
              <a:rPr lang="tr-TR" dirty="0" err="1" smtClean="0"/>
              <a:t>kWh</a:t>
            </a:r>
            <a:endParaRPr lang="tr-TR" dirty="0" smtClean="0"/>
          </a:p>
          <a:p>
            <a:r>
              <a:rPr lang="tr-TR" dirty="0" smtClean="0"/>
              <a:t>1.750 </a:t>
            </a:r>
            <a:r>
              <a:rPr lang="tr-TR" dirty="0"/>
              <a:t>saat x </a:t>
            </a:r>
            <a:r>
              <a:rPr lang="tr-TR" dirty="0" smtClean="0"/>
              <a:t>8,36 </a:t>
            </a:r>
            <a:r>
              <a:rPr lang="tr-TR" dirty="0" err="1"/>
              <a:t>kWh</a:t>
            </a:r>
            <a:r>
              <a:rPr lang="tr-TR" dirty="0"/>
              <a:t>/saat </a:t>
            </a:r>
            <a:r>
              <a:rPr lang="tr-TR" dirty="0" smtClean="0"/>
              <a:t>    = 14.630 </a:t>
            </a:r>
            <a:r>
              <a:rPr lang="tr-TR" dirty="0" err="1" smtClean="0"/>
              <a:t>kWh</a:t>
            </a:r>
            <a:endParaRPr lang="tr-TR" dirty="0" smtClean="0"/>
          </a:p>
          <a:p>
            <a:endParaRPr lang="tr-TR" dirty="0" smtClean="0"/>
          </a:p>
          <a:p>
            <a:r>
              <a:rPr lang="tr-TR" dirty="0" smtClean="0"/>
              <a:t>Yıllık tasarruf miktarı                    29.880 </a:t>
            </a:r>
            <a:r>
              <a:rPr lang="tr-TR" dirty="0" err="1" smtClean="0"/>
              <a:t>kWh</a:t>
            </a:r>
            <a:r>
              <a:rPr lang="tr-TR" dirty="0" smtClean="0"/>
              <a:t>/yıl</a:t>
            </a:r>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sp>
        <p:nvSpPr>
          <p:cNvPr id="11" name="Metin kutusu 10"/>
          <p:cNvSpPr txBox="1"/>
          <p:nvPr/>
        </p:nvSpPr>
        <p:spPr>
          <a:xfrm>
            <a:off x="679719" y="3268737"/>
            <a:ext cx="5068257" cy="222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lstStyle>
            <a:defPPr>
              <a:defRPr lang="tr-TR"/>
            </a:defPPr>
            <a:lvl1pPr>
              <a:buClr>
                <a:srgbClr val="000000"/>
              </a:buClr>
              <a:buFont typeface="Arial" panose="020B0604020202020204" pitchFamily="34" charset="0"/>
              <a:defRPr b="1">
                <a:solidFill>
                  <a:schemeClr val="tx1">
                    <a:lumMod val="65000"/>
                    <a:lumOff val="35000"/>
                  </a:schemeClr>
                </a:solidFill>
                <a:latin typeface="Calibri" panose="020F050202020403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defRPr>
            </a:lvl9pPr>
          </a:lstStyle>
          <a:p>
            <a:r>
              <a:rPr lang="tr-TR" dirty="0" smtClean="0"/>
              <a:t>2020 Yılı:</a:t>
            </a:r>
          </a:p>
          <a:p>
            <a:endParaRPr lang="tr-TR" dirty="0"/>
          </a:p>
          <a:p>
            <a:r>
              <a:rPr lang="tr-TR" dirty="0" smtClean="0"/>
              <a:t>1.447 saat x 25,434 </a:t>
            </a:r>
            <a:r>
              <a:rPr lang="tr-TR" dirty="0" err="1" smtClean="0"/>
              <a:t>kWh</a:t>
            </a:r>
            <a:r>
              <a:rPr lang="tr-TR" dirty="0" smtClean="0"/>
              <a:t>/saat = 36.803 </a:t>
            </a:r>
            <a:r>
              <a:rPr lang="tr-TR" dirty="0" err="1" smtClean="0"/>
              <a:t>kWh</a:t>
            </a:r>
            <a:endParaRPr lang="tr-TR" dirty="0" smtClean="0"/>
          </a:p>
          <a:p>
            <a:r>
              <a:rPr lang="tr-TR" dirty="0" smtClean="0"/>
              <a:t>1.447 saat </a:t>
            </a:r>
            <a:r>
              <a:rPr lang="tr-TR" dirty="0"/>
              <a:t>x </a:t>
            </a:r>
            <a:r>
              <a:rPr lang="tr-TR" dirty="0" smtClean="0"/>
              <a:t>5,92 </a:t>
            </a:r>
            <a:r>
              <a:rPr lang="tr-TR" dirty="0" err="1"/>
              <a:t>kWh</a:t>
            </a:r>
            <a:r>
              <a:rPr lang="tr-TR" dirty="0"/>
              <a:t>/saat </a:t>
            </a:r>
            <a:r>
              <a:rPr lang="tr-TR" dirty="0" smtClean="0"/>
              <a:t>    =    8.480 </a:t>
            </a:r>
            <a:r>
              <a:rPr lang="tr-TR" dirty="0" err="1" smtClean="0"/>
              <a:t>kWh</a:t>
            </a:r>
            <a:endParaRPr lang="tr-TR" dirty="0" smtClean="0"/>
          </a:p>
          <a:p>
            <a:endParaRPr lang="tr-TR" dirty="0" smtClean="0"/>
          </a:p>
          <a:p>
            <a:r>
              <a:rPr lang="tr-TR" dirty="0" smtClean="0"/>
              <a:t>Yıllık tasarruf miktarı                    28.323 </a:t>
            </a:r>
            <a:r>
              <a:rPr lang="tr-TR" dirty="0" err="1" smtClean="0"/>
              <a:t>kWh</a:t>
            </a:r>
            <a:r>
              <a:rPr lang="tr-TR" dirty="0" smtClean="0"/>
              <a:t>/yıl</a:t>
            </a:r>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sp>
        <p:nvSpPr>
          <p:cNvPr id="2" name="Dikdörtgen 1"/>
          <p:cNvSpPr/>
          <p:nvPr/>
        </p:nvSpPr>
        <p:spPr>
          <a:xfrm>
            <a:off x="6330215" y="2216564"/>
            <a:ext cx="4892842" cy="1200329"/>
          </a:xfrm>
          <a:prstGeom prst="rect">
            <a:avLst/>
          </a:prstGeom>
        </p:spPr>
        <p:txBody>
          <a:bodyPr wrap="square">
            <a:spAutoFit/>
          </a:bodyPr>
          <a:lstStyle/>
          <a:p>
            <a:pPr>
              <a:buClr>
                <a:srgbClr val="000000"/>
              </a:buClr>
              <a:buFont typeface="Arial" panose="020B0604020202020204" pitchFamily="34" charset="0"/>
            </a:pPr>
            <a:r>
              <a:rPr lang="tr-TR" b="1" dirty="0">
                <a:solidFill>
                  <a:schemeClr val="accent4"/>
                </a:solidFill>
                <a:latin typeface="Calibri" panose="020F0502020204030204" pitchFamily="34" charset="0"/>
              </a:rPr>
              <a:t>Saatlik bazda ön görülen tüketim gerçekleşen tüketimden yüksek olduğundan yüklenici kusuru bulunmamaktadır. </a:t>
            </a:r>
          </a:p>
          <a:p>
            <a:pPr>
              <a:buClr>
                <a:srgbClr val="000000"/>
              </a:buClr>
              <a:buFont typeface="Arial" panose="020B0604020202020204" pitchFamily="34" charset="0"/>
            </a:pPr>
            <a:r>
              <a:rPr lang="tr-TR" b="1" dirty="0">
                <a:solidFill>
                  <a:schemeClr val="accent4"/>
                </a:solidFill>
                <a:latin typeface="Calibri" panose="020F0502020204030204" pitchFamily="34" charset="0"/>
              </a:rPr>
              <a:t>EPS hükümleri yerine getirilmiştir.  </a:t>
            </a:r>
          </a:p>
        </p:txBody>
      </p:sp>
      <p:cxnSp>
        <p:nvCxnSpPr>
          <p:cNvPr id="4" name="Düz Bağlayıcı 3"/>
          <p:cNvCxnSpPr/>
          <p:nvPr/>
        </p:nvCxnSpPr>
        <p:spPr>
          <a:xfrm>
            <a:off x="587141" y="4658627"/>
            <a:ext cx="467787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Düz Bağlayıcı 11"/>
          <p:cNvCxnSpPr/>
          <p:nvPr/>
        </p:nvCxnSpPr>
        <p:spPr>
          <a:xfrm>
            <a:off x="587141" y="2216564"/>
            <a:ext cx="467787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Düz Bağlayıcı 12"/>
          <p:cNvCxnSpPr/>
          <p:nvPr/>
        </p:nvCxnSpPr>
        <p:spPr>
          <a:xfrm>
            <a:off x="504860" y="1964702"/>
            <a:ext cx="269141"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Düz Bağlayıcı 14"/>
          <p:cNvCxnSpPr/>
          <p:nvPr/>
        </p:nvCxnSpPr>
        <p:spPr>
          <a:xfrm>
            <a:off x="452570" y="4388664"/>
            <a:ext cx="269141"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178048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5"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49435"/>
            <a:ext cx="810684" cy="80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7" name="Google Shape;71;p15"/>
          <p:cNvSpPr txBox="1">
            <a:spLocks noChangeArrowheads="1"/>
          </p:cNvSpPr>
          <p:nvPr/>
        </p:nvSpPr>
        <p:spPr bwMode="auto">
          <a:xfrm>
            <a:off x="670984" y="514352"/>
            <a:ext cx="11521016" cy="45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tr-TR" altLang="tr-TR" sz="3200" b="1" dirty="0">
              <a:solidFill>
                <a:srgbClr val="80BD00"/>
              </a:solidFill>
              <a:latin typeface="Calibri" panose="020F0502020204030204" pitchFamily="34" charset="0"/>
              <a:cs typeface="Calibri" panose="020F0502020204030204" pitchFamily="34" charset="0"/>
              <a:sym typeface="Calibri" panose="020F0502020204030204" pitchFamily="34" charset="0"/>
            </a:endParaRPr>
          </a:p>
        </p:txBody>
      </p:sp>
      <p:sp>
        <p:nvSpPr>
          <p:cNvPr id="248842" name="Google Shape;72;p15"/>
          <p:cNvSpPr txBox="1">
            <a:spLocks noChangeArrowheads="1"/>
          </p:cNvSpPr>
          <p:nvPr/>
        </p:nvSpPr>
        <p:spPr bwMode="auto">
          <a:xfrm>
            <a:off x="4207933" y="1090084"/>
            <a:ext cx="3829051" cy="49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tr-TR" altLang="tr-TR" sz="2400" b="1" dirty="0">
              <a:solidFill>
                <a:schemeClr val="tx1"/>
              </a:solidFill>
              <a:latin typeface="Calibri" panose="020F0502020204030204" pitchFamily="34" charset="0"/>
              <a:cs typeface="Calibri" panose="020F0502020204030204" pitchFamily="34" charset="0"/>
              <a:sym typeface="Calibri" panose="020F0502020204030204" pitchFamily="34" charset="0"/>
            </a:endParaRPr>
          </a:p>
        </p:txBody>
      </p:sp>
      <p:sp>
        <p:nvSpPr>
          <p:cNvPr id="248856" name="Google Shape;72;p15"/>
          <p:cNvSpPr txBox="1">
            <a:spLocks noChangeArrowheads="1"/>
          </p:cNvSpPr>
          <p:nvPr/>
        </p:nvSpPr>
        <p:spPr bwMode="auto">
          <a:xfrm>
            <a:off x="8259233" y="1026536"/>
            <a:ext cx="3488267" cy="49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tr-TR" altLang="tr-TR" sz="2400" b="1" dirty="0">
              <a:solidFill>
                <a:schemeClr val="tx1"/>
              </a:solidFill>
              <a:latin typeface="Calibri" panose="020F0502020204030204" pitchFamily="34" charset="0"/>
              <a:cs typeface="Calibri" panose="020F0502020204030204" pitchFamily="34" charset="0"/>
              <a:sym typeface="Calibri" panose="020F0502020204030204" pitchFamily="34" charset="0"/>
            </a:endParaRPr>
          </a:p>
        </p:txBody>
      </p:sp>
      <p:sp>
        <p:nvSpPr>
          <p:cNvPr id="21" name="Google Shape;71;p15"/>
          <p:cNvSpPr txBox="1">
            <a:spLocks noChangeArrowheads="1"/>
          </p:cNvSpPr>
          <p:nvPr/>
        </p:nvSpPr>
        <p:spPr bwMode="auto">
          <a:xfrm>
            <a:off x="817035" y="-2840"/>
            <a:ext cx="11374965" cy="427567"/>
          </a:xfrm>
          <a:prstGeom prst="rect">
            <a:avLst/>
          </a:prstGeom>
          <a:solidFill>
            <a:srgbClr val="80BD00"/>
          </a:solidFill>
          <a:ln>
            <a:noFill/>
          </a:ln>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tr-TR" sz="2400" b="1" dirty="0">
                <a:solidFill>
                  <a:schemeClr val="bg1"/>
                </a:solidFill>
                <a:latin typeface="Calibri" panose="020F0502020204030204" pitchFamily="34" charset="0"/>
                <a:cs typeface="Calibri" panose="020F0502020204030204" pitchFamily="34" charset="0"/>
              </a:rPr>
              <a:t>BASKETBOL SAHASI – EPS UYGULANMASI – </a:t>
            </a:r>
            <a:r>
              <a:rPr lang="tr-TR" sz="2400" b="1" dirty="0" smtClean="0">
                <a:solidFill>
                  <a:schemeClr val="bg1"/>
                </a:solidFill>
                <a:latin typeface="Calibri" panose="020F0502020204030204" pitchFamily="34" charset="0"/>
                <a:cs typeface="Calibri" panose="020F0502020204030204" pitchFamily="34" charset="0"/>
              </a:rPr>
              <a:t>ENERJİ TÜKETİM KIYASLAMASI</a:t>
            </a:r>
            <a:endParaRPr lang="tr-TR" sz="2400" b="1" dirty="0">
              <a:solidFill>
                <a:schemeClr val="bg1"/>
              </a:solidFill>
              <a:latin typeface="Calibri" panose="020F0502020204030204" pitchFamily="34" charset="0"/>
              <a:cs typeface="Calibri" panose="020F0502020204030204" pitchFamily="34" charset="0"/>
            </a:endParaRPr>
          </a:p>
        </p:txBody>
      </p:sp>
      <p:graphicFrame>
        <p:nvGraphicFramePr>
          <p:cNvPr id="2" name="Tablo 1"/>
          <p:cNvGraphicFramePr>
            <a:graphicFrameLocks noGrp="1"/>
          </p:cNvGraphicFramePr>
          <p:nvPr>
            <p:extLst>
              <p:ext uri="{D42A27DB-BD31-4B8C-83A1-F6EECF244321}">
                <p14:modId xmlns:p14="http://schemas.microsoft.com/office/powerpoint/2010/main" val="3432730083"/>
              </p:ext>
            </p:extLst>
          </p:nvPr>
        </p:nvGraphicFramePr>
        <p:xfrm>
          <a:off x="548038" y="2038710"/>
          <a:ext cx="11148840" cy="1854200"/>
        </p:xfrm>
        <a:graphic>
          <a:graphicData uri="http://schemas.openxmlformats.org/drawingml/2006/table">
            <a:tbl>
              <a:tblPr firstRow="1" bandRow="1">
                <a:tableStyleId>{17292A2E-F333-43FB-9621-5CBBE7FDCDCB}</a:tableStyleId>
              </a:tblPr>
              <a:tblGrid>
                <a:gridCol w="2787210"/>
                <a:gridCol w="2787210"/>
                <a:gridCol w="2787210"/>
                <a:gridCol w="2787210"/>
              </a:tblGrid>
              <a:tr h="370840">
                <a:tc>
                  <a:txBody>
                    <a:bodyPr/>
                    <a:lstStyle/>
                    <a:p>
                      <a:endParaRPr lang="tr-TR" dirty="0"/>
                    </a:p>
                  </a:txBody>
                  <a:tcPr/>
                </a:tc>
                <a:tc>
                  <a:txBody>
                    <a:bodyPr/>
                    <a:lstStyle/>
                    <a:p>
                      <a:pPr algn="ctr"/>
                      <a:r>
                        <a:rPr lang="tr-TR" dirty="0" smtClean="0"/>
                        <a:t>2018</a:t>
                      </a:r>
                      <a:endParaRPr lang="tr-TR" dirty="0"/>
                    </a:p>
                  </a:txBody>
                  <a:tcPr/>
                </a:tc>
                <a:tc>
                  <a:txBody>
                    <a:bodyPr/>
                    <a:lstStyle/>
                    <a:p>
                      <a:pPr algn="ctr"/>
                      <a:r>
                        <a:rPr lang="tr-TR" dirty="0" smtClean="0"/>
                        <a:t>2019</a:t>
                      </a:r>
                      <a:endParaRPr lang="tr-TR" dirty="0"/>
                    </a:p>
                  </a:txBody>
                  <a:tcPr/>
                </a:tc>
                <a:tc>
                  <a:txBody>
                    <a:bodyPr/>
                    <a:lstStyle/>
                    <a:p>
                      <a:pPr algn="ctr"/>
                      <a:r>
                        <a:rPr lang="tr-TR" dirty="0" smtClean="0"/>
                        <a:t>2020</a:t>
                      </a:r>
                      <a:endParaRPr lang="tr-TR" dirty="0"/>
                    </a:p>
                  </a:txBody>
                  <a:tcPr/>
                </a:tc>
              </a:tr>
              <a:tr h="370840">
                <a:tc>
                  <a:txBody>
                    <a:bodyPr/>
                    <a:lstStyle/>
                    <a:p>
                      <a:r>
                        <a:rPr lang="tr-TR" b="1" dirty="0" smtClean="0">
                          <a:solidFill>
                            <a:schemeClr val="tx1">
                              <a:lumMod val="50000"/>
                              <a:lumOff val="50000"/>
                            </a:schemeClr>
                          </a:solidFill>
                        </a:rPr>
                        <a:t>Çalışma Saati</a:t>
                      </a:r>
                      <a:endParaRPr lang="tr-TR" b="1" dirty="0">
                        <a:solidFill>
                          <a:schemeClr val="tx1">
                            <a:lumMod val="50000"/>
                            <a:lumOff val="50000"/>
                          </a:schemeClr>
                        </a:solidFill>
                      </a:endParaRPr>
                    </a:p>
                  </a:txBody>
                  <a:tcPr/>
                </a:tc>
                <a:tc>
                  <a:txBody>
                    <a:bodyPr/>
                    <a:lstStyle/>
                    <a:p>
                      <a:pPr algn="ctr"/>
                      <a:r>
                        <a:rPr lang="tr-TR" b="1" dirty="0" smtClean="0">
                          <a:solidFill>
                            <a:schemeClr val="tx1">
                              <a:lumMod val="50000"/>
                              <a:lumOff val="50000"/>
                            </a:schemeClr>
                          </a:solidFill>
                        </a:rPr>
                        <a:t>1.750</a:t>
                      </a:r>
                      <a:endParaRPr lang="tr-TR" b="1" dirty="0">
                        <a:solidFill>
                          <a:schemeClr val="tx1">
                            <a:lumMod val="50000"/>
                            <a:lumOff val="50000"/>
                          </a:schemeClr>
                        </a:solidFill>
                      </a:endParaRPr>
                    </a:p>
                  </a:txBody>
                  <a:tcPr/>
                </a:tc>
                <a:tc>
                  <a:txBody>
                    <a:bodyPr/>
                    <a:lstStyle/>
                    <a:p>
                      <a:pPr algn="ctr"/>
                      <a:r>
                        <a:rPr lang="tr-TR" b="1" dirty="0" smtClean="0">
                          <a:solidFill>
                            <a:schemeClr val="tx1">
                              <a:lumMod val="50000"/>
                              <a:lumOff val="50000"/>
                            </a:schemeClr>
                          </a:solidFill>
                        </a:rPr>
                        <a:t>4.045</a:t>
                      </a:r>
                      <a:endParaRPr lang="tr-TR" b="1" dirty="0">
                        <a:solidFill>
                          <a:schemeClr val="tx1">
                            <a:lumMod val="50000"/>
                            <a:lumOff val="50000"/>
                          </a:schemeClr>
                        </a:solidFill>
                      </a:endParaRPr>
                    </a:p>
                  </a:txBody>
                  <a:tcPr/>
                </a:tc>
                <a:tc>
                  <a:txBody>
                    <a:bodyPr/>
                    <a:lstStyle/>
                    <a:p>
                      <a:pPr algn="ctr"/>
                      <a:r>
                        <a:rPr lang="tr-TR" b="1" dirty="0" smtClean="0">
                          <a:solidFill>
                            <a:schemeClr val="tx1">
                              <a:lumMod val="50000"/>
                              <a:lumOff val="50000"/>
                            </a:schemeClr>
                          </a:solidFill>
                        </a:rPr>
                        <a:t>1.447</a:t>
                      </a:r>
                      <a:endParaRPr lang="tr-TR" b="1" dirty="0">
                        <a:solidFill>
                          <a:schemeClr val="tx1">
                            <a:lumMod val="50000"/>
                            <a:lumOff val="50000"/>
                          </a:schemeClr>
                        </a:solidFill>
                      </a:endParaRPr>
                    </a:p>
                  </a:txBody>
                  <a:tcPr/>
                </a:tc>
              </a:tr>
              <a:tr h="370840">
                <a:tc>
                  <a:txBody>
                    <a:bodyPr/>
                    <a:lstStyle/>
                    <a:p>
                      <a:r>
                        <a:rPr lang="tr-TR" b="1" dirty="0" smtClean="0">
                          <a:solidFill>
                            <a:schemeClr val="tx1">
                              <a:lumMod val="50000"/>
                              <a:lumOff val="50000"/>
                            </a:schemeClr>
                          </a:solidFill>
                        </a:rPr>
                        <a:t>Saatlik Tüketim (</a:t>
                      </a:r>
                      <a:r>
                        <a:rPr lang="tr-TR" b="1" dirty="0" err="1" smtClean="0">
                          <a:solidFill>
                            <a:schemeClr val="tx1">
                              <a:lumMod val="50000"/>
                              <a:lumOff val="50000"/>
                            </a:schemeClr>
                          </a:solidFill>
                        </a:rPr>
                        <a:t>kWh</a:t>
                      </a:r>
                      <a:r>
                        <a:rPr lang="tr-TR" b="1" dirty="0" smtClean="0">
                          <a:solidFill>
                            <a:schemeClr val="tx1">
                              <a:lumMod val="50000"/>
                              <a:lumOff val="50000"/>
                            </a:schemeClr>
                          </a:solidFill>
                        </a:rPr>
                        <a:t>)</a:t>
                      </a:r>
                      <a:endParaRPr lang="tr-TR" b="1" dirty="0">
                        <a:solidFill>
                          <a:schemeClr val="tx1">
                            <a:lumMod val="50000"/>
                            <a:lumOff val="50000"/>
                          </a:schemeClr>
                        </a:solidFill>
                      </a:endParaRPr>
                    </a:p>
                  </a:txBody>
                  <a:tcPr/>
                </a:tc>
                <a:tc>
                  <a:txBody>
                    <a:bodyPr/>
                    <a:lstStyle/>
                    <a:p>
                      <a:pPr algn="ctr"/>
                      <a:r>
                        <a:rPr lang="tr-TR" b="1" dirty="0" smtClean="0">
                          <a:solidFill>
                            <a:schemeClr val="tx1">
                              <a:lumMod val="50000"/>
                              <a:lumOff val="50000"/>
                            </a:schemeClr>
                          </a:solidFill>
                        </a:rPr>
                        <a:t>25,43</a:t>
                      </a:r>
                      <a:endParaRPr lang="tr-TR" b="1" dirty="0">
                        <a:solidFill>
                          <a:schemeClr val="tx1">
                            <a:lumMod val="50000"/>
                            <a:lumOff val="50000"/>
                          </a:schemeClr>
                        </a:solidFill>
                      </a:endParaRPr>
                    </a:p>
                  </a:txBody>
                  <a:tcPr/>
                </a:tc>
                <a:tc>
                  <a:txBody>
                    <a:bodyPr/>
                    <a:lstStyle/>
                    <a:p>
                      <a:pPr algn="ctr"/>
                      <a:r>
                        <a:rPr lang="tr-TR" b="1" dirty="0" smtClean="0">
                          <a:solidFill>
                            <a:schemeClr val="tx1">
                              <a:lumMod val="50000"/>
                              <a:lumOff val="50000"/>
                            </a:schemeClr>
                          </a:solidFill>
                        </a:rPr>
                        <a:t>5,92</a:t>
                      </a:r>
                      <a:endParaRPr lang="tr-TR" b="1" dirty="0">
                        <a:solidFill>
                          <a:schemeClr val="tx1">
                            <a:lumMod val="50000"/>
                            <a:lumOff val="50000"/>
                          </a:schemeClr>
                        </a:solidFill>
                      </a:endParaRPr>
                    </a:p>
                  </a:txBody>
                  <a:tcPr/>
                </a:tc>
                <a:tc>
                  <a:txBody>
                    <a:bodyPr/>
                    <a:lstStyle/>
                    <a:p>
                      <a:pPr algn="ctr"/>
                      <a:r>
                        <a:rPr lang="tr-TR" b="1" dirty="0" smtClean="0">
                          <a:solidFill>
                            <a:schemeClr val="tx1">
                              <a:lumMod val="50000"/>
                              <a:lumOff val="50000"/>
                            </a:schemeClr>
                          </a:solidFill>
                        </a:rPr>
                        <a:t>5,86</a:t>
                      </a:r>
                      <a:endParaRPr lang="tr-TR" b="1" dirty="0">
                        <a:solidFill>
                          <a:schemeClr val="tx1">
                            <a:lumMod val="50000"/>
                            <a:lumOff val="50000"/>
                          </a:schemeClr>
                        </a:solidFill>
                      </a:endParaRPr>
                    </a:p>
                  </a:txBody>
                  <a:tcPr/>
                </a:tc>
              </a:tr>
              <a:tr h="370840">
                <a:tc>
                  <a:txBody>
                    <a:bodyPr/>
                    <a:lstStyle/>
                    <a:p>
                      <a:r>
                        <a:rPr lang="tr-TR" b="1" dirty="0" smtClean="0">
                          <a:solidFill>
                            <a:schemeClr val="tx1">
                              <a:lumMod val="50000"/>
                              <a:lumOff val="50000"/>
                            </a:schemeClr>
                          </a:solidFill>
                        </a:rPr>
                        <a:t>Tasarruf Miktarı (</a:t>
                      </a:r>
                      <a:r>
                        <a:rPr lang="tr-TR" b="1" dirty="0" err="1" smtClean="0">
                          <a:solidFill>
                            <a:schemeClr val="tx1">
                              <a:lumMod val="50000"/>
                              <a:lumOff val="50000"/>
                            </a:schemeClr>
                          </a:solidFill>
                        </a:rPr>
                        <a:t>kWh</a:t>
                      </a:r>
                      <a:r>
                        <a:rPr lang="tr-TR" b="1" dirty="0" smtClean="0">
                          <a:solidFill>
                            <a:schemeClr val="tx1">
                              <a:lumMod val="50000"/>
                              <a:lumOff val="50000"/>
                            </a:schemeClr>
                          </a:solidFill>
                        </a:rPr>
                        <a:t>)</a:t>
                      </a:r>
                      <a:endParaRPr lang="tr-TR" b="1" dirty="0">
                        <a:solidFill>
                          <a:schemeClr val="tx1">
                            <a:lumMod val="50000"/>
                            <a:lumOff val="50000"/>
                          </a:schemeClr>
                        </a:solidFill>
                      </a:endParaRPr>
                    </a:p>
                  </a:txBody>
                  <a:tcPr/>
                </a:tc>
                <a:tc>
                  <a:txBody>
                    <a:bodyPr/>
                    <a:lstStyle/>
                    <a:p>
                      <a:pPr algn="ctr"/>
                      <a:r>
                        <a:rPr lang="tr-TR" b="1" dirty="0" smtClean="0">
                          <a:solidFill>
                            <a:schemeClr val="tx1">
                              <a:lumMod val="50000"/>
                              <a:lumOff val="50000"/>
                            </a:schemeClr>
                          </a:solidFill>
                        </a:rPr>
                        <a:t>-</a:t>
                      </a:r>
                      <a:endParaRPr lang="tr-TR" b="1" dirty="0">
                        <a:solidFill>
                          <a:schemeClr val="tx1">
                            <a:lumMod val="50000"/>
                            <a:lumOff val="50000"/>
                          </a:schemeClr>
                        </a:solidFill>
                      </a:endParaRPr>
                    </a:p>
                  </a:txBody>
                  <a:tcPr/>
                </a:tc>
                <a:tc>
                  <a:txBody>
                    <a:bodyPr/>
                    <a:lstStyle/>
                    <a:p>
                      <a:pPr algn="ctr"/>
                      <a:r>
                        <a:rPr lang="tr-TR" b="1" dirty="0" smtClean="0">
                          <a:solidFill>
                            <a:schemeClr val="tx1">
                              <a:lumMod val="50000"/>
                              <a:lumOff val="50000"/>
                            </a:schemeClr>
                          </a:solidFill>
                        </a:rPr>
                        <a:t>78.934</a:t>
                      </a:r>
                      <a:endParaRPr lang="tr-TR" b="1" dirty="0">
                        <a:solidFill>
                          <a:schemeClr val="tx1">
                            <a:lumMod val="50000"/>
                            <a:lumOff val="50000"/>
                          </a:schemeClr>
                        </a:solidFill>
                      </a:endParaRPr>
                    </a:p>
                  </a:txBody>
                  <a:tcPr/>
                </a:tc>
                <a:tc>
                  <a:txBody>
                    <a:bodyPr/>
                    <a:lstStyle/>
                    <a:p>
                      <a:pPr algn="ctr"/>
                      <a:r>
                        <a:rPr lang="tr-TR" b="1" dirty="0" smtClean="0">
                          <a:solidFill>
                            <a:schemeClr val="tx1">
                              <a:lumMod val="50000"/>
                              <a:lumOff val="50000"/>
                            </a:schemeClr>
                          </a:solidFill>
                        </a:rPr>
                        <a:t>28.323</a:t>
                      </a:r>
                      <a:endParaRPr lang="tr-TR" b="1" dirty="0">
                        <a:solidFill>
                          <a:schemeClr val="tx1">
                            <a:lumMod val="50000"/>
                            <a:lumOff val="50000"/>
                          </a:schemeClr>
                        </a:solidFill>
                      </a:endParaRPr>
                    </a:p>
                  </a:txBody>
                  <a:tcPr/>
                </a:tc>
              </a:tr>
              <a:tr h="370840">
                <a:tc>
                  <a:txBody>
                    <a:bodyPr/>
                    <a:lstStyle/>
                    <a:p>
                      <a:r>
                        <a:rPr lang="tr-TR" b="1" dirty="0" smtClean="0">
                          <a:solidFill>
                            <a:schemeClr val="tx1">
                              <a:lumMod val="50000"/>
                              <a:lumOff val="50000"/>
                            </a:schemeClr>
                          </a:solidFill>
                        </a:rPr>
                        <a:t>Toplam Tasarruf Tutarı (TL)</a:t>
                      </a:r>
                      <a:endParaRPr lang="tr-TR" b="1" dirty="0">
                        <a:solidFill>
                          <a:schemeClr val="tx1">
                            <a:lumMod val="50000"/>
                            <a:lumOff val="50000"/>
                          </a:schemeClr>
                        </a:solidFill>
                      </a:endParaRPr>
                    </a:p>
                  </a:txBody>
                  <a:tcPr/>
                </a:tc>
                <a:tc>
                  <a:txBody>
                    <a:bodyPr/>
                    <a:lstStyle/>
                    <a:p>
                      <a:pPr algn="ctr"/>
                      <a:r>
                        <a:rPr lang="tr-TR" b="1" dirty="0" smtClean="0">
                          <a:solidFill>
                            <a:schemeClr val="tx1">
                              <a:lumMod val="50000"/>
                              <a:lumOff val="50000"/>
                            </a:schemeClr>
                          </a:solidFill>
                        </a:rPr>
                        <a:t>-</a:t>
                      </a:r>
                      <a:endParaRPr lang="tr-TR" b="1" dirty="0">
                        <a:solidFill>
                          <a:schemeClr val="tx1">
                            <a:lumMod val="50000"/>
                            <a:lumOff val="50000"/>
                          </a:schemeClr>
                        </a:solidFill>
                      </a:endParaRPr>
                    </a:p>
                  </a:txBody>
                  <a:tcPr/>
                </a:tc>
                <a:tc>
                  <a:txBody>
                    <a:bodyPr/>
                    <a:lstStyle/>
                    <a:p>
                      <a:pPr algn="ctr"/>
                      <a:r>
                        <a:rPr lang="tr-TR" b="1" dirty="0" smtClean="0">
                          <a:solidFill>
                            <a:schemeClr val="tx1">
                              <a:lumMod val="50000"/>
                              <a:lumOff val="50000"/>
                            </a:schemeClr>
                          </a:solidFill>
                        </a:rPr>
                        <a:t>71.000</a:t>
                      </a:r>
                      <a:endParaRPr lang="tr-TR" b="1" dirty="0">
                        <a:solidFill>
                          <a:schemeClr val="tx1">
                            <a:lumMod val="50000"/>
                            <a:lumOff val="50000"/>
                          </a:schemeClr>
                        </a:solidFill>
                      </a:endParaRPr>
                    </a:p>
                  </a:txBody>
                  <a:tcPr/>
                </a:tc>
                <a:tc>
                  <a:txBody>
                    <a:bodyPr/>
                    <a:lstStyle/>
                    <a:p>
                      <a:pPr algn="ctr"/>
                      <a:r>
                        <a:rPr lang="tr-TR" b="1" dirty="0" smtClean="0">
                          <a:solidFill>
                            <a:schemeClr val="tx1">
                              <a:lumMod val="50000"/>
                              <a:lumOff val="50000"/>
                            </a:schemeClr>
                          </a:solidFill>
                        </a:rPr>
                        <a:t>26.907</a:t>
                      </a:r>
                      <a:endParaRPr lang="tr-TR" b="1" dirty="0">
                        <a:solidFill>
                          <a:schemeClr val="tx1">
                            <a:lumMod val="50000"/>
                            <a:lumOff val="50000"/>
                          </a:schemeClr>
                        </a:solidFill>
                      </a:endParaRPr>
                    </a:p>
                  </a:txBody>
                  <a:tcPr/>
                </a:tc>
              </a:tr>
            </a:tbl>
          </a:graphicData>
        </a:graphic>
      </p:graphicFrame>
    </p:spTree>
    <p:extLst>
      <p:ext uri="{BB962C8B-B14F-4D97-AF65-F5344CB8AC3E}">
        <p14:creationId xmlns:p14="http://schemas.microsoft.com/office/powerpoint/2010/main" val="26558775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71;p15"/>
          <p:cNvSpPr txBox="1">
            <a:spLocks noChangeArrowheads="1"/>
          </p:cNvSpPr>
          <p:nvPr/>
        </p:nvSpPr>
        <p:spPr bwMode="auto">
          <a:xfrm>
            <a:off x="817035" y="-2840"/>
            <a:ext cx="11374965" cy="974992"/>
          </a:xfrm>
          <a:prstGeom prst="rect">
            <a:avLst/>
          </a:prstGeom>
          <a:solidFill>
            <a:srgbClr val="80BD00"/>
          </a:solidFill>
          <a:ln>
            <a:noFill/>
          </a:ln>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tr-TR" sz="2400" b="1" dirty="0" smtClean="0">
                <a:solidFill>
                  <a:schemeClr val="bg1"/>
                </a:solidFill>
                <a:latin typeface="Calibri" panose="020F0502020204030204" pitchFamily="34" charset="0"/>
                <a:cs typeface="Calibri" panose="020F0502020204030204" pitchFamily="34" charset="0"/>
              </a:rPr>
              <a:t>AB HİBE PROJESİ: </a:t>
            </a:r>
          </a:p>
          <a:p>
            <a:pPr algn="just"/>
            <a:r>
              <a:rPr lang="tr-TR" sz="2400" b="1" dirty="0" smtClean="0">
                <a:solidFill>
                  <a:schemeClr val="bg1"/>
                </a:solidFill>
                <a:latin typeface="Calibri" panose="020F0502020204030204" pitchFamily="34" charset="0"/>
              </a:rPr>
              <a:t>Binalarda </a:t>
            </a:r>
            <a:r>
              <a:rPr lang="tr-TR" sz="2400" b="1" dirty="0">
                <a:solidFill>
                  <a:schemeClr val="bg1"/>
                </a:solidFill>
                <a:latin typeface="Calibri" panose="020F0502020204030204" pitchFamily="34" charset="0"/>
              </a:rPr>
              <a:t>%100 Yenilenebilir </a:t>
            </a:r>
            <a:r>
              <a:rPr lang="tr-TR" sz="2400" b="1" dirty="0" smtClean="0">
                <a:solidFill>
                  <a:schemeClr val="bg1"/>
                </a:solidFill>
                <a:latin typeface="Calibri" panose="020F0502020204030204" pitchFamily="34" charset="0"/>
              </a:rPr>
              <a:t>Enerji Temini </a:t>
            </a:r>
            <a:r>
              <a:rPr lang="tr-TR" sz="2400" b="1" dirty="0">
                <a:solidFill>
                  <a:schemeClr val="bg1"/>
                </a:solidFill>
                <a:latin typeface="Calibri" panose="020F0502020204030204" pitchFamily="34" charset="0"/>
              </a:rPr>
              <a:t>için </a:t>
            </a:r>
            <a:r>
              <a:rPr lang="en-US" sz="2400" b="1" dirty="0" err="1">
                <a:solidFill>
                  <a:schemeClr val="bg1"/>
                </a:solidFill>
                <a:latin typeface="Calibri" panose="020F0502020204030204" pitchFamily="34" charset="0"/>
              </a:rPr>
              <a:t>Yenilikçi</a:t>
            </a:r>
            <a:r>
              <a:rPr lang="en-US" sz="2400" b="1" dirty="0">
                <a:solidFill>
                  <a:schemeClr val="bg1"/>
                </a:solidFill>
                <a:latin typeface="Calibri" panose="020F0502020204030204" pitchFamily="34" charset="0"/>
              </a:rPr>
              <a:t> </a:t>
            </a:r>
            <a:r>
              <a:rPr lang="tr-TR" sz="2400" b="1" dirty="0">
                <a:solidFill>
                  <a:schemeClr val="bg1"/>
                </a:solidFill>
                <a:latin typeface="Calibri" panose="020F0502020204030204" pitchFamily="34" charset="0"/>
              </a:rPr>
              <a:t>Çözümlerin Tedariki</a:t>
            </a:r>
            <a:endParaRPr lang="tr-TR" sz="2400" b="1" dirty="0">
              <a:solidFill>
                <a:schemeClr val="bg1"/>
              </a:solidFill>
              <a:latin typeface="Calibri" panose="020F0502020204030204" pitchFamily="34" charset="0"/>
              <a:cs typeface="Calibri" panose="020F0502020204030204" pitchFamily="34" charset="0"/>
            </a:endParaRPr>
          </a:p>
        </p:txBody>
      </p:sp>
      <p:pic>
        <p:nvPicPr>
          <p:cNvPr id="13"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49435"/>
            <a:ext cx="810684" cy="80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p:cNvPicPr>
            <a:picLocks noChangeAspect="1"/>
          </p:cNvPicPr>
          <p:nvPr/>
        </p:nvPicPr>
        <p:blipFill rotWithShape="1">
          <a:blip r:embed="rId4"/>
          <a:srcRect l="13184" t="23299" r="40316" b="19438"/>
          <a:stretch/>
        </p:blipFill>
        <p:spPr>
          <a:xfrm>
            <a:off x="3368252" y="1188700"/>
            <a:ext cx="5669281" cy="3927107"/>
          </a:xfrm>
          <a:prstGeom prst="rect">
            <a:avLst/>
          </a:prstGeom>
        </p:spPr>
      </p:pic>
      <p:sp>
        <p:nvSpPr>
          <p:cNvPr id="15" name="Dikdörtgen 14"/>
          <p:cNvSpPr/>
          <p:nvPr/>
        </p:nvSpPr>
        <p:spPr>
          <a:xfrm>
            <a:off x="1045945" y="5133017"/>
            <a:ext cx="11146055" cy="369332"/>
          </a:xfrm>
          <a:prstGeom prst="rect">
            <a:avLst/>
          </a:prstGeom>
        </p:spPr>
        <p:txBody>
          <a:bodyPr wrap="square">
            <a:spAutoFit/>
          </a:bodyPr>
          <a:lstStyle/>
          <a:p>
            <a:r>
              <a:rPr lang="tr-TR" dirty="0" smtClean="0"/>
              <a:t>https</a:t>
            </a:r>
            <a:r>
              <a:rPr lang="tr-TR" dirty="0"/>
              <a:t>://www.instagram.com/p/CPK5Suvt-NJ/https://twitter.com/ibbyesilist/status/1396036419647332353</a:t>
            </a:r>
          </a:p>
        </p:txBody>
      </p:sp>
      <p:sp>
        <p:nvSpPr>
          <p:cNvPr id="16" name="Dikdörtgen 15"/>
          <p:cNvSpPr/>
          <p:nvPr/>
        </p:nvSpPr>
        <p:spPr>
          <a:xfrm>
            <a:off x="3961156" y="5519559"/>
            <a:ext cx="4483471" cy="369332"/>
          </a:xfrm>
          <a:prstGeom prst="rect">
            <a:avLst/>
          </a:prstGeom>
        </p:spPr>
        <p:txBody>
          <a:bodyPr wrap="none">
            <a:spAutoFit/>
          </a:bodyPr>
          <a:lstStyle/>
          <a:p>
            <a:r>
              <a:rPr lang="tr-TR" dirty="0"/>
              <a:t>https://www.instagram.com/p/CPIwQyVntc6/</a:t>
            </a:r>
          </a:p>
        </p:txBody>
      </p:sp>
    </p:spTree>
    <p:extLst>
      <p:ext uri="{BB962C8B-B14F-4D97-AF65-F5344CB8AC3E}">
        <p14:creationId xmlns:p14="http://schemas.microsoft.com/office/powerpoint/2010/main" val="1372804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49435"/>
            <a:ext cx="810684" cy="80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0793" y="-540621"/>
            <a:ext cx="4379748" cy="4379748"/>
          </a:xfrm>
          <a:prstGeom prst="rect">
            <a:avLst/>
          </a:prstGeom>
        </p:spPr>
      </p:pic>
      <p:pic>
        <p:nvPicPr>
          <p:cNvPr id="6" name="Resi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1476" y="444091"/>
            <a:ext cx="2410323" cy="2410323"/>
          </a:xfrm>
          <a:prstGeom prst="rect">
            <a:avLst/>
          </a:prstGeom>
        </p:spPr>
      </p:pic>
      <p:pic>
        <p:nvPicPr>
          <p:cNvPr id="8" name="Resi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7866" y="5855941"/>
            <a:ext cx="4733772" cy="1002059"/>
          </a:xfrm>
          <a:prstGeom prst="rect">
            <a:avLst/>
          </a:prstGeom>
        </p:spPr>
      </p:pic>
      <p:pic>
        <p:nvPicPr>
          <p:cNvPr id="9" name="Resim 8"/>
          <p:cNvPicPr>
            <a:picLocks noChangeAspect="1"/>
          </p:cNvPicPr>
          <p:nvPr/>
        </p:nvPicPr>
        <p:blipFill rotWithShape="1">
          <a:blip r:embed="rId7" cstate="print">
            <a:extLst>
              <a:ext uri="{28A0092B-C50C-407E-A947-70E740481C1C}">
                <a14:useLocalDpi xmlns:a14="http://schemas.microsoft.com/office/drawing/2010/main" val="0"/>
              </a:ext>
            </a:extLst>
          </a:blip>
          <a:srcRect r="17010"/>
          <a:stretch/>
        </p:blipFill>
        <p:spPr>
          <a:xfrm>
            <a:off x="6810993" y="5742430"/>
            <a:ext cx="4373563" cy="1115570"/>
          </a:xfrm>
          <a:prstGeom prst="rect">
            <a:avLst/>
          </a:prstGeom>
        </p:spPr>
      </p:pic>
      <p:pic>
        <p:nvPicPr>
          <p:cNvPr id="7" name="Resim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3757" y="3263775"/>
            <a:ext cx="9559449" cy="1843302"/>
          </a:xfrm>
          <a:prstGeom prst="rect">
            <a:avLst/>
          </a:prstGeom>
        </p:spPr>
      </p:pic>
    </p:spTree>
    <p:extLst>
      <p:ext uri="{BB962C8B-B14F-4D97-AF65-F5344CB8AC3E}">
        <p14:creationId xmlns:p14="http://schemas.microsoft.com/office/powerpoint/2010/main" val="438626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5"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49435"/>
            <a:ext cx="810684" cy="80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 name="Diyagram 21">
            <a:extLst>
              <a:ext uri="{FF2B5EF4-FFF2-40B4-BE49-F238E27FC236}">
                <a16:creationId xmlns="" xmlns:a16="http://schemas.microsoft.com/office/drawing/2014/main" id="{27B559CF-8D67-4217-9AF1-7CCBF8EC5669}"/>
              </a:ext>
            </a:extLst>
          </p:cNvPr>
          <p:cNvGraphicFramePr/>
          <p:nvPr>
            <p:extLst>
              <p:ext uri="{D42A27DB-BD31-4B8C-83A1-F6EECF244321}">
                <p14:modId xmlns:p14="http://schemas.microsoft.com/office/powerpoint/2010/main" val="1233096663"/>
              </p:ext>
            </p:extLst>
          </p:nvPr>
        </p:nvGraphicFramePr>
        <p:xfrm>
          <a:off x="3310055" y="4423948"/>
          <a:ext cx="6089308" cy="40595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48841" name="Metin kutusu 35"/>
          <p:cNvSpPr txBox="1">
            <a:spLocks noChangeArrowheads="1"/>
          </p:cNvSpPr>
          <p:nvPr/>
        </p:nvSpPr>
        <p:spPr bwMode="auto">
          <a:xfrm>
            <a:off x="334545" y="1621421"/>
            <a:ext cx="3382433" cy="41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9" rIns="121917" bIns="60959">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tr-TR" altLang="tr-TR" sz="1867" dirty="0">
              <a:solidFill>
                <a:schemeClr val="tx1"/>
              </a:solidFill>
              <a:latin typeface="Calibri" panose="020F0502020204030204" pitchFamily="34" charset="0"/>
              <a:cs typeface="Calibri" panose="020F0502020204030204" pitchFamily="34" charset="0"/>
            </a:endParaRPr>
          </a:p>
        </p:txBody>
      </p:sp>
      <p:sp>
        <p:nvSpPr>
          <p:cNvPr id="26" name="Google Shape;72;p15">
            <a:extLst>
              <a:ext uri="{FF2B5EF4-FFF2-40B4-BE49-F238E27FC236}">
                <a16:creationId xmlns="" xmlns:a16="http://schemas.microsoft.com/office/drawing/2014/main" id="{887F25E1-3848-449A-915B-FF455658F297}"/>
              </a:ext>
            </a:extLst>
          </p:cNvPr>
          <p:cNvSpPr txBox="1"/>
          <p:nvPr/>
        </p:nvSpPr>
        <p:spPr>
          <a:xfrm>
            <a:off x="163631" y="1341585"/>
            <a:ext cx="4951743" cy="3847884"/>
          </a:xfrm>
          <a:prstGeom prst="rect">
            <a:avLst/>
          </a:prstGeom>
          <a:noFill/>
          <a:ln>
            <a:noFill/>
          </a:ln>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indent="-171450" algn="just">
              <a:spcAft>
                <a:spcPts val="400"/>
              </a:spcAft>
              <a:buFont typeface="Arial" panose="020B0604020202020204" pitchFamily="34" charset="0"/>
              <a:buChar char="•"/>
            </a:pPr>
            <a:r>
              <a:rPr lang="tr-TR" sz="1800" b="1" dirty="0">
                <a:solidFill>
                  <a:schemeClr val="tx1"/>
                </a:solidFill>
                <a:latin typeface="Calibri" panose="020F0502020204030204" pitchFamily="34" charset="0"/>
                <a:cs typeface="Calibri" panose="020F0502020204030204" pitchFamily="34" charset="0"/>
              </a:rPr>
              <a:t>Aydınlatma</a:t>
            </a:r>
            <a:r>
              <a:rPr lang="tr-TR" sz="1800" dirty="0">
                <a:solidFill>
                  <a:schemeClr val="tx1"/>
                </a:solidFill>
                <a:latin typeface="Calibri" panose="020F0502020204030204" pitchFamily="34" charset="0"/>
                <a:cs typeface="Calibri" panose="020F0502020204030204" pitchFamily="34" charset="0"/>
              </a:rPr>
              <a:t> EPC anlaşması açısından işletme süresi, en önemli kriterlerin başında gelmektedir. Genel olarak </a:t>
            </a:r>
            <a:r>
              <a:rPr lang="tr-TR" sz="1800" dirty="0" smtClean="0">
                <a:solidFill>
                  <a:schemeClr val="tx1"/>
                </a:solidFill>
                <a:latin typeface="Calibri" panose="020F0502020204030204" pitchFamily="34" charset="0"/>
                <a:cs typeface="Calibri" panose="020F0502020204030204" pitchFamily="34" charset="0"/>
              </a:rPr>
              <a:t>4.000 </a:t>
            </a:r>
            <a:r>
              <a:rPr lang="tr-TR" sz="1800" dirty="0">
                <a:solidFill>
                  <a:schemeClr val="tx1"/>
                </a:solidFill>
                <a:latin typeface="Calibri" panose="020F0502020204030204" pitchFamily="34" charset="0"/>
                <a:cs typeface="Calibri" panose="020F0502020204030204" pitchFamily="34" charset="0"/>
              </a:rPr>
              <a:t>saat ve üzeri yıllık işletme süresi olan tesisler öncelikli tercih edilmelidir. Tesis yaşı ve/veya tasarruf potansiyeli yüksek alanlar için ise; </a:t>
            </a:r>
            <a:r>
              <a:rPr lang="tr-TR" sz="1800" dirty="0" smtClean="0">
                <a:solidFill>
                  <a:schemeClr val="tx1"/>
                </a:solidFill>
                <a:latin typeface="Calibri" panose="020F0502020204030204" pitchFamily="34" charset="0"/>
                <a:cs typeface="Calibri" panose="020F0502020204030204" pitchFamily="34" charset="0"/>
              </a:rPr>
              <a:t>2.500 </a:t>
            </a:r>
            <a:r>
              <a:rPr lang="tr-TR" sz="1800" dirty="0">
                <a:solidFill>
                  <a:schemeClr val="tx1"/>
                </a:solidFill>
                <a:latin typeface="Calibri" panose="020F0502020204030204" pitchFamily="34" charset="0"/>
                <a:cs typeface="Calibri" panose="020F0502020204030204" pitchFamily="34" charset="0"/>
              </a:rPr>
              <a:t>saat ve üzeri işletme süreleri kabul edilebilir. </a:t>
            </a:r>
            <a:r>
              <a:rPr lang="tr-TR" sz="1800" dirty="0" smtClean="0">
                <a:solidFill>
                  <a:schemeClr val="tx1"/>
                </a:solidFill>
                <a:latin typeface="Calibri" panose="020F0502020204030204" pitchFamily="34" charset="0"/>
                <a:cs typeface="Calibri" panose="020F0502020204030204" pitchFamily="34" charset="0"/>
              </a:rPr>
              <a:t>2.500 </a:t>
            </a:r>
            <a:r>
              <a:rPr lang="tr-TR" sz="1800" dirty="0">
                <a:solidFill>
                  <a:schemeClr val="tx1"/>
                </a:solidFill>
                <a:latin typeface="Calibri" panose="020F0502020204030204" pitchFamily="34" charset="0"/>
                <a:cs typeface="Calibri" panose="020F0502020204030204" pitchFamily="34" charset="0"/>
              </a:rPr>
              <a:t>saatten düşük işletme süresi olan tesisler ise; ancak tasarruf potansiyelinin yüksek olması, altyapının modernizasyon açısından düşük bütçe istemesi gibi koşulların bir arada bulunduğu durumlar için geçerli olmaktadır. Bu pilot çalışma kapsamındaki Hasan Doğan Spor Tesisinde olduğu gibi. </a:t>
            </a:r>
          </a:p>
        </p:txBody>
      </p:sp>
      <p:sp>
        <p:nvSpPr>
          <p:cNvPr id="248856" name="Google Shape;72;p15"/>
          <p:cNvSpPr txBox="1">
            <a:spLocks noChangeArrowheads="1"/>
          </p:cNvSpPr>
          <p:nvPr/>
        </p:nvSpPr>
        <p:spPr bwMode="auto">
          <a:xfrm>
            <a:off x="8259233" y="1026536"/>
            <a:ext cx="3488267" cy="49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tr-TR" altLang="tr-TR" sz="2400" b="1" dirty="0">
              <a:solidFill>
                <a:schemeClr val="tx1"/>
              </a:solidFill>
              <a:latin typeface="Calibri" panose="020F0502020204030204" pitchFamily="34" charset="0"/>
              <a:cs typeface="Calibri" panose="020F0502020204030204" pitchFamily="34" charset="0"/>
              <a:sym typeface="Calibri" panose="020F0502020204030204" pitchFamily="34" charset="0"/>
            </a:endParaRPr>
          </a:p>
        </p:txBody>
      </p:sp>
      <p:sp>
        <p:nvSpPr>
          <p:cNvPr id="248857" name="Metin kutusu 29"/>
          <p:cNvSpPr txBox="1">
            <a:spLocks noChangeArrowheads="1"/>
          </p:cNvSpPr>
          <p:nvPr/>
        </p:nvSpPr>
        <p:spPr bwMode="auto">
          <a:xfrm>
            <a:off x="8218869" y="1826637"/>
            <a:ext cx="3365500"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9" rIns="121917" bIns="60959">
            <a:spAutoFit/>
          </a:bodyPr>
          <a:lstStyle>
            <a:lvl1pPr marL="171450" indent="-1714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Aft>
                <a:spcPts val="800"/>
              </a:spcAft>
              <a:buFont typeface="Arial" panose="020B0604020202020204" pitchFamily="34" charset="0"/>
              <a:buChar char="•"/>
            </a:pPr>
            <a:endParaRPr lang="tr-TR" altLang="tr-TR" sz="1600" dirty="0">
              <a:solidFill>
                <a:schemeClr val="tx1"/>
              </a:solidFill>
              <a:latin typeface="Calibri" panose="020F0502020204030204" pitchFamily="34" charset="0"/>
              <a:cs typeface="Calibri" panose="020F0502020204030204" pitchFamily="34" charset="0"/>
            </a:endParaRPr>
          </a:p>
        </p:txBody>
      </p:sp>
      <p:sp>
        <p:nvSpPr>
          <p:cNvPr id="14" name="Google Shape;70;p15"/>
          <p:cNvSpPr>
            <a:spLocks noChangeArrowheads="1"/>
          </p:cNvSpPr>
          <p:nvPr/>
        </p:nvSpPr>
        <p:spPr bwMode="auto">
          <a:xfrm>
            <a:off x="817035" y="-14817"/>
            <a:ext cx="11374967" cy="493184"/>
          </a:xfrm>
          <a:prstGeom prst="rect">
            <a:avLst/>
          </a:prstGeom>
          <a:solidFill>
            <a:srgbClr val="80BC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tr-TR" altLang="tr-TR" sz="2400" b="1" dirty="0">
                <a:solidFill>
                  <a:schemeClr val="bg1"/>
                </a:solidFill>
                <a:latin typeface="Calibri" panose="020F0502020204030204" pitchFamily="34" charset="0"/>
                <a:cs typeface="Calibri" panose="020F0502020204030204" pitchFamily="34" charset="0"/>
              </a:rPr>
              <a:t>İŞLETME SÜRESİ</a:t>
            </a:r>
          </a:p>
        </p:txBody>
      </p:sp>
      <p:pic>
        <p:nvPicPr>
          <p:cNvPr id="2" name="Resim 1"/>
          <p:cNvPicPr>
            <a:picLocks noChangeAspect="1"/>
          </p:cNvPicPr>
          <p:nvPr/>
        </p:nvPicPr>
        <p:blipFill>
          <a:blip r:embed="rId9"/>
          <a:stretch>
            <a:fillRect/>
          </a:stretch>
        </p:blipFill>
        <p:spPr>
          <a:xfrm>
            <a:off x="5278505" y="1364671"/>
            <a:ext cx="6468995" cy="3637596"/>
          </a:xfrm>
          <a:prstGeom prst="rect">
            <a:avLst/>
          </a:prstGeom>
        </p:spPr>
      </p:pic>
    </p:spTree>
    <p:extLst>
      <p:ext uri="{BB962C8B-B14F-4D97-AF65-F5344CB8AC3E}">
        <p14:creationId xmlns:p14="http://schemas.microsoft.com/office/powerpoint/2010/main" val="38533056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4" name="Google Shape;70;p15"/>
          <p:cNvSpPr>
            <a:spLocks noChangeArrowheads="1"/>
          </p:cNvSpPr>
          <p:nvPr/>
        </p:nvSpPr>
        <p:spPr bwMode="auto">
          <a:xfrm>
            <a:off x="817035" y="-14817"/>
            <a:ext cx="11374967" cy="493184"/>
          </a:xfrm>
          <a:prstGeom prst="rect">
            <a:avLst/>
          </a:prstGeom>
          <a:solidFill>
            <a:srgbClr val="80BC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tr-TR" altLang="tr-TR" sz="1867"/>
          </a:p>
        </p:txBody>
      </p:sp>
      <p:sp>
        <p:nvSpPr>
          <p:cNvPr id="250885" name="Google Shape;71;p15"/>
          <p:cNvSpPr txBox="1">
            <a:spLocks noChangeArrowheads="1"/>
          </p:cNvSpPr>
          <p:nvPr/>
        </p:nvSpPr>
        <p:spPr bwMode="auto">
          <a:xfrm>
            <a:off x="817035" y="23286"/>
            <a:ext cx="10771717" cy="42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tr-TR" altLang="tr-TR" sz="24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YATIRIM BÜTÇESİ</a:t>
            </a:r>
            <a:endParaRPr lang="tr-TR" altLang="tr-TR" sz="2400" b="1" dirty="0">
              <a:solidFill>
                <a:schemeClr val="bg1"/>
              </a:solidFill>
              <a:latin typeface="Calibri" panose="020F0502020204030204" pitchFamily="34" charset="0"/>
              <a:cs typeface="Calibri" panose="020F0502020204030204" pitchFamily="34" charset="0"/>
              <a:sym typeface="Calibri" panose="020F0502020204030204" pitchFamily="34" charset="0"/>
            </a:endParaRPr>
          </a:p>
        </p:txBody>
      </p:sp>
      <p:pic>
        <p:nvPicPr>
          <p:cNvPr id="5" name="Google Shape;69;p15"/>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035" y="6049435"/>
            <a:ext cx="810684" cy="80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yagram 6">
            <a:extLst>
              <a:ext uri="{FF2B5EF4-FFF2-40B4-BE49-F238E27FC236}">
                <a16:creationId xmlns="" xmlns:a16="http://schemas.microsoft.com/office/drawing/2014/main" id="{27B559CF-8D67-4217-9AF1-7CCBF8EC5669}"/>
              </a:ext>
            </a:extLst>
          </p:cNvPr>
          <p:cNvGraphicFramePr/>
          <p:nvPr>
            <p:extLst>
              <p:ext uri="{D42A27DB-BD31-4B8C-83A1-F6EECF244321}">
                <p14:modId xmlns:p14="http://schemas.microsoft.com/office/powerpoint/2010/main" val="2512087298"/>
              </p:ext>
            </p:extLst>
          </p:nvPr>
        </p:nvGraphicFramePr>
        <p:xfrm>
          <a:off x="2770648" y="4415129"/>
          <a:ext cx="6089308" cy="4059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Düz Bağlayıcı 8">
            <a:extLst>
              <a:ext uri="{FF2B5EF4-FFF2-40B4-BE49-F238E27FC236}">
                <a16:creationId xmlns="" xmlns:a16="http://schemas.microsoft.com/office/drawing/2014/main" id="{D0A698F9-609E-4E96-AE83-B5C2972A12BE}"/>
              </a:ext>
            </a:extLst>
          </p:cNvPr>
          <p:cNvCxnSpPr>
            <a:cxnSpLocks/>
          </p:cNvCxnSpPr>
          <p:nvPr/>
        </p:nvCxnSpPr>
        <p:spPr>
          <a:xfrm>
            <a:off x="5760129" y="1847249"/>
            <a:ext cx="0" cy="3798669"/>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4" name="Dikdörtgen 3"/>
          <p:cNvSpPr/>
          <p:nvPr/>
        </p:nvSpPr>
        <p:spPr>
          <a:xfrm>
            <a:off x="106892" y="911002"/>
            <a:ext cx="11048787" cy="369332"/>
          </a:xfrm>
          <a:prstGeom prst="rect">
            <a:avLst/>
          </a:prstGeom>
        </p:spPr>
        <p:txBody>
          <a:bodyPr wrap="square">
            <a:spAutoFit/>
          </a:bodyPr>
          <a:lstStyle/>
          <a:p>
            <a:r>
              <a:rPr lang="tr-TR" sz="1600" dirty="0">
                <a:latin typeface="Calibri" panose="020F0502020204030204" pitchFamily="34" charset="0"/>
                <a:cs typeface="Calibri" panose="020F0502020204030204" pitchFamily="34" charset="0"/>
                <a:sym typeface="Arial" panose="020B0604020202020204" pitchFamily="34" charset="0"/>
              </a:rPr>
              <a:t>Yatırım bütçesini etkileyen iki temel unsur: ‘’ALTYAPI UYGUNLUĞU’’ </a:t>
            </a:r>
            <a:r>
              <a:rPr lang="tr-TR" sz="1600" dirty="0" smtClean="0">
                <a:latin typeface="Calibri" panose="020F0502020204030204" pitchFamily="34" charset="0"/>
                <a:cs typeface="Calibri" panose="020F0502020204030204" pitchFamily="34" charset="0"/>
                <a:sym typeface="Arial" panose="020B0604020202020204" pitchFamily="34" charset="0"/>
              </a:rPr>
              <a:t>ile «GÜÇ/EKİPMAN </a:t>
            </a:r>
            <a:r>
              <a:rPr lang="tr-TR" sz="1600" dirty="0">
                <a:latin typeface="Calibri" panose="020F0502020204030204" pitchFamily="34" charset="0"/>
                <a:cs typeface="Calibri" panose="020F0502020204030204" pitchFamily="34" charset="0"/>
                <a:sym typeface="Arial" panose="020B0604020202020204" pitchFamily="34" charset="0"/>
              </a:rPr>
              <a:t>YOĞUNLUĞU» şeklinde sıralanabilir</a:t>
            </a:r>
            <a:r>
              <a:rPr lang="tr-TR" dirty="0">
                <a:latin typeface="Calibri" panose="020F0502020204030204" pitchFamily="34" charset="0"/>
              </a:rPr>
              <a:t>. </a:t>
            </a:r>
            <a:endParaRPr lang="tr-TR" dirty="0"/>
          </a:p>
        </p:txBody>
      </p:sp>
      <p:sp>
        <p:nvSpPr>
          <p:cNvPr id="8" name="Dikdörtgen 7"/>
          <p:cNvSpPr/>
          <p:nvPr/>
        </p:nvSpPr>
        <p:spPr>
          <a:xfrm>
            <a:off x="13063" y="1847249"/>
            <a:ext cx="5251269" cy="1815882"/>
          </a:xfrm>
          <a:prstGeom prst="rect">
            <a:avLst/>
          </a:prstGeom>
        </p:spPr>
        <p:txBody>
          <a:bodyPr wrap="square">
            <a:spAutoFit/>
          </a:bodyPr>
          <a:lstStyle/>
          <a:p>
            <a:pPr algn="just"/>
            <a:r>
              <a:rPr lang="tr-TR" sz="1600" b="1" dirty="0">
                <a:latin typeface="Calibri" panose="020F0502020204030204" pitchFamily="34" charset="0"/>
                <a:cs typeface="Calibri" panose="020F0502020204030204" pitchFamily="34" charset="0"/>
              </a:rPr>
              <a:t>ALTYAPI UYGUNLUĞU </a:t>
            </a:r>
            <a:r>
              <a:rPr lang="tr-TR" sz="1600" b="1" dirty="0" smtClean="0">
                <a:latin typeface="Calibri" panose="020F0502020204030204" pitchFamily="34" charset="0"/>
                <a:cs typeface="Calibri" panose="020F0502020204030204" pitchFamily="34" charset="0"/>
              </a:rPr>
              <a:t>EPS </a:t>
            </a:r>
            <a:r>
              <a:rPr lang="tr-TR" sz="1600" dirty="0">
                <a:latin typeface="Calibri" panose="020F0502020204030204" pitchFamily="34" charset="0"/>
                <a:cs typeface="Calibri" panose="020F0502020204030204" pitchFamily="34" charset="0"/>
              </a:rPr>
              <a:t>açısından altyapının ne denli kolay modernize edilebileceği önemli bir unsurdur. Zira; hem izlenebilirlik açısından hem de modernizasyon bütçesinin minimize edilmesi, </a:t>
            </a:r>
            <a:r>
              <a:rPr lang="tr-TR" sz="1600" dirty="0" smtClean="0">
                <a:latin typeface="Calibri" panose="020F0502020204030204" pitchFamily="34" charset="0"/>
                <a:cs typeface="Calibri" panose="020F0502020204030204" pitchFamily="34" charset="0"/>
              </a:rPr>
              <a:t>EPS </a:t>
            </a:r>
            <a:r>
              <a:rPr lang="tr-TR" sz="1600" dirty="0">
                <a:latin typeface="Calibri" panose="020F0502020204030204" pitchFamily="34" charset="0"/>
                <a:cs typeface="Calibri" panose="020F0502020204030204" pitchFamily="34" charset="0"/>
              </a:rPr>
              <a:t>anlaşmasının uygulanabilirliği ve karlılığı açısından önemlidir. Bu açıdan uygun olmayan tesislerde; altyapı modernizasyon maliyetlerinin ekipman maliyetlerinin önüne geçmesi söz konusu olabilmektedir. </a:t>
            </a:r>
          </a:p>
        </p:txBody>
      </p:sp>
      <p:sp>
        <p:nvSpPr>
          <p:cNvPr id="10" name="Dikdörtgen 9"/>
          <p:cNvSpPr/>
          <p:nvPr/>
        </p:nvSpPr>
        <p:spPr>
          <a:xfrm>
            <a:off x="-14480" y="3849195"/>
            <a:ext cx="5251269" cy="1323439"/>
          </a:xfrm>
          <a:prstGeom prst="rect">
            <a:avLst/>
          </a:prstGeom>
        </p:spPr>
        <p:txBody>
          <a:bodyPr wrap="square">
            <a:spAutoFit/>
          </a:bodyPr>
          <a:lstStyle/>
          <a:p>
            <a:pPr algn="just"/>
            <a:r>
              <a:rPr lang="tr-TR" sz="1600" dirty="0">
                <a:latin typeface="Calibri" panose="020F0502020204030204" pitchFamily="34" charset="0"/>
                <a:cs typeface="Calibri" panose="020F0502020204030204" pitchFamily="34" charset="0"/>
              </a:rPr>
              <a:t>•</a:t>
            </a:r>
            <a:r>
              <a:rPr lang="tr-TR" sz="1600" b="1" dirty="0" smtClean="0">
                <a:latin typeface="Calibri" panose="020F0502020204030204" pitchFamily="34" charset="0"/>
                <a:cs typeface="Calibri" panose="020F0502020204030204" pitchFamily="34" charset="0"/>
              </a:rPr>
              <a:t>EPS</a:t>
            </a:r>
            <a:r>
              <a:rPr lang="tr-TR" sz="1600" dirty="0" smtClean="0">
                <a:latin typeface="Calibri" panose="020F0502020204030204" pitchFamily="34" charset="0"/>
                <a:cs typeface="Calibri" panose="020F0502020204030204" pitchFamily="34" charset="0"/>
              </a:rPr>
              <a:t> </a:t>
            </a:r>
            <a:r>
              <a:rPr lang="tr-TR" sz="1600" dirty="0">
                <a:latin typeface="Calibri" panose="020F0502020204030204" pitchFamily="34" charset="0"/>
                <a:cs typeface="Calibri" panose="020F0502020204030204" pitchFamily="34" charset="0"/>
              </a:rPr>
              <a:t>anlaşmalı modernizasyon yaklaşımlarında; otomasyon sistemlerinin entegrasyonu, izlenebilirlik ve enerji verimliliği açısından vazgeçilmez bir unsurdur. Bu nedenle de altyapı uygunluğu esasında aranılan kriterlerden biri de, otomasyon-izleme altyapısının uygulanma kolaylığı olmaktadır. </a:t>
            </a:r>
          </a:p>
        </p:txBody>
      </p:sp>
      <p:sp>
        <p:nvSpPr>
          <p:cNvPr id="11" name="Dikdörtgen 10"/>
          <p:cNvSpPr/>
          <p:nvPr/>
        </p:nvSpPr>
        <p:spPr>
          <a:xfrm>
            <a:off x="6407261" y="1847249"/>
            <a:ext cx="5705063" cy="3816429"/>
          </a:xfrm>
          <a:prstGeom prst="rect">
            <a:avLst/>
          </a:prstGeom>
        </p:spPr>
        <p:txBody>
          <a:bodyPr wrap="square">
            <a:spAutoFit/>
          </a:bodyPr>
          <a:lstStyle/>
          <a:p>
            <a:pPr algn="just"/>
            <a:r>
              <a:rPr lang="tr-TR" dirty="0">
                <a:latin typeface="Arial" panose="020B0604020202020204" pitchFamily="34" charset="0"/>
              </a:rPr>
              <a:t>•</a:t>
            </a:r>
            <a:r>
              <a:rPr lang="tr-TR" sz="1600" dirty="0">
                <a:latin typeface="Calibri" panose="020F0502020204030204" pitchFamily="34" charset="0"/>
                <a:cs typeface="Calibri" panose="020F0502020204030204" pitchFamily="34" charset="0"/>
              </a:rPr>
              <a:t>Verimlilik açısından malzeme modernizasyonunun ötesinde projelendirme revizyonu yapılması, değer mühendisliğinin ve dolayısıyla tasarruf potansiyelinin arttırılması açısından önemlidir. Proje revizyonunun yapılması yol aydınlatma vb. projeler için bütçeler nedeniyle imkansız iken, </a:t>
            </a:r>
            <a:r>
              <a:rPr lang="tr-TR" sz="1600" dirty="0" err="1">
                <a:latin typeface="Calibri" panose="020F0502020204030204" pitchFamily="34" charset="0"/>
                <a:cs typeface="Calibri" panose="020F0502020204030204" pitchFamily="34" charset="0"/>
              </a:rPr>
              <a:t>bus</a:t>
            </a:r>
            <a:r>
              <a:rPr lang="tr-TR" sz="1600" dirty="0">
                <a:latin typeface="Calibri" panose="020F0502020204030204" pitchFamily="34" charset="0"/>
                <a:cs typeface="Calibri" panose="020F0502020204030204" pitchFamily="34" charset="0"/>
              </a:rPr>
              <a:t>-bar, tava montaj, taş-yünü ve/veya metal asma tavan kullanılan projelerde oldukça kolay olabilmektedir. </a:t>
            </a:r>
            <a:endParaRPr lang="tr-TR" sz="1600" dirty="0" smtClean="0">
              <a:latin typeface="Calibri" panose="020F0502020204030204" pitchFamily="34" charset="0"/>
              <a:cs typeface="Calibri" panose="020F0502020204030204" pitchFamily="34" charset="0"/>
            </a:endParaRPr>
          </a:p>
          <a:p>
            <a:pPr algn="just"/>
            <a:endParaRPr lang="tr-TR" sz="1600" dirty="0">
              <a:latin typeface="Calibri" panose="020F0502020204030204" pitchFamily="34" charset="0"/>
              <a:cs typeface="Calibri" panose="020F0502020204030204" pitchFamily="34" charset="0"/>
            </a:endParaRPr>
          </a:p>
          <a:p>
            <a:pPr algn="just"/>
            <a:r>
              <a:rPr lang="tr-TR" sz="1600" dirty="0">
                <a:latin typeface="Calibri" panose="020F0502020204030204" pitchFamily="34" charset="0"/>
                <a:cs typeface="Calibri" panose="020F0502020204030204" pitchFamily="34" charset="0"/>
              </a:rPr>
              <a:t>•Altyapı uygunluğunun önemli olduğu diğer bir konu ise; enerji izleme altyapısının en hızlı-kolay olarak kurgulanabilmesidir. İzole-bağımsız bir enerji besleme veya bara altyapısı olan tesisler için, izleme sisteminin kurulması çok daha düşük bütçeyle ve kolay bir şekilde gerçekleştirilebilmektedir. Park bahçeler, otoparklar, spor salonları, dış aydınlatma sistemleri bu açıdan en uygun yerler arasında sıralanabilir. </a:t>
            </a:r>
          </a:p>
        </p:txBody>
      </p:sp>
    </p:spTree>
    <p:extLst>
      <p:ext uri="{BB962C8B-B14F-4D97-AF65-F5344CB8AC3E}">
        <p14:creationId xmlns:p14="http://schemas.microsoft.com/office/powerpoint/2010/main" val="20351641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1" name="Google Shape;90;p17"/>
          <p:cNvSpPr txBox="1">
            <a:spLocks noChangeArrowheads="1"/>
          </p:cNvSpPr>
          <p:nvPr/>
        </p:nvSpPr>
        <p:spPr bwMode="auto">
          <a:xfrm>
            <a:off x="3702051" y="2899835"/>
            <a:ext cx="47879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tr-TR" altLang="tr-TR" sz="4800" b="1" dirty="0">
              <a:solidFill>
                <a:srgbClr val="434343"/>
              </a:solidFill>
              <a:latin typeface="Calibri" panose="020F0502020204030204" pitchFamily="34" charset="0"/>
              <a:cs typeface="Calibri" panose="020F0502020204030204" pitchFamily="34" charset="0"/>
              <a:sym typeface="Calibri" panose="020F0502020204030204" pitchFamily="34" charset="0"/>
            </a:endParaRPr>
          </a:p>
        </p:txBody>
      </p:sp>
      <p:pic>
        <p:nvPicPr>
          <p:cNvPr id="258053"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57902"/>
            <a:ext cx="810684" cy="81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9"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57902"/>
            <a:ext cx="810684" cy="81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60" name="Google Shape;70;p15"/>
          <p:cNvSpPr>
            <a:spLocks noChangeArrowheads="1"/>
          </p:cNvSpPr>
          <p:nvPr/>
        </p:nvSpPr>
        <p:spPr bwMode="auto">
          <a:xfrm>
            <a:off x="817033" y="0"/>
            <a:ext cx="11374967" cy="493184"/>
          </a:xfrm>
          <a:prstGeom prst="rect">
            <a:avLst/>
          </a:prstGeom>
          <a:solidFill>
            <a:srgbClr val="80BC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tr-TR" altLang="tr-TR" sz="1867"/>
          </a:p>
        </p:txBody>
      </p:sp>
      <p:sp>
        <p:nvSpPr>
          <p:cNvPr id="258061" name="Google Shape;71;p15"/>
          <p:cNvSpPr txBox="1">
            <a:spLocks noChangeArrowheads="1"/>
          </p:cNvSpPr>
          <p:nvPr/>
        </p:nvSpPr>
        <p:spPr bwMode="auto">
          <a:xfrm>
            <a:off x="817035" y="23286"/>
            <a:ext cx="10771717" cy="42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tr-TR" altLang="tr-TR" sz="2400" b="1" dirty="0">
                <a:solidFill>
                  <a:schemeClr val="bg1"/>
                </a:solidFill>
                <a:latin typeface="Calibri" panose="020F0502020204030204" pitchFamily="34" charset="0"/>
                <a:cs typeface="Calibri" panose="020F0502020204030204" pitchFamily="34" charset="0"/>
                <a:sym typeface="Calibri" panose="020F0502020204030204" pitchFamily="34" charset="0"/>
              </a:rPr>
              <a:t>YATIRIM BÜTÇESİ</a:t>
            </a:r>
          </a:p>
        </p:txBody>
      </p:sp>
      <p:graphicFrame>
        <p:nvGraphicFramePr>
          <p:cNvPr id="14" name="Diyagram 13">
            <a:extLst>
              <a:ext uri="{FF2B5EF4-FFF2-40B4-BE49-F238E27FC236}">
                <a16:creationId xmlns="" xmlns:a16="http://schemas.microsoft.com/office/drawing/2014/main" id="{27B559CF-8D67-4217-9AF1-7CCBF8EC5669}"/>
              </a:ext>
            </a:extLst>
          </p:cNvPr>
          <p:cNvGraphicFramePr/>
          <p:nvPr>
            <p:extLst>
              <p:ext uri="{D42A27DB-BD31-4B8C-83A1-F6EECF244321}">
                <p14:modId xmlns:p14="http://schemas.microsoft.com/office/powerpoint/2010/main" val="490426886"/>
              </p:ext>
            </p:extLst>
          </p:nvPr>
        </p:nvGraphicFramePr>
        <p:xfrm>
          <a:off x="2770648" y="4415129"/>
          <a:ext cx="6089308" cy="40595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Dikdörtgen 1"/>
          <p:cNvSpPr/>
          <p:nvPr/>
        </p:nvSpPr>
        <p:spPr>
          <a:xfrm>
            <a:off x="1580711" y="1594801"/>
            <a:ext cx="8469182" cy="2893100"/>
          </a:xfrm>
          <a:prstGeom prst="rect">
            <a:avLst/>
          </a:prstGeom>
        </p:spPr>
        <p:txBody>
          <a:bodyPr wrap="square">
            <a:spAutoFit/>
          </a:bodyPr>
          <a:lstStyle/>
          <a:p>
            <a:pPr algn="just"/>
            <a:r>
              <a:rPr lang="tr-TR" sz="1400" b="1" dirty="0">
                <a:latin typeface="Calibri" panose="020F0502020204030204" pitchFamily="34" charset="0"/>
                <a:cs typeface="Calibri" panose="020F0502020204030204" pitchFamily="34" charset="0"/>
              </a:rPr>
              <a:t>GÜÇ / EKİPMAN-CİHAZ YOĞUNLUĞU </a:t>
            </a:r>
            <a:endParaRPr lang="tr-TR" sz="1400" b="1" dirty="0" smtClean="0">
              <a:latin typeface="Calibri" panose="020F0502020204030204" pitchFamily="34" charset="0"/>
              <a:cs typeface="Calibri" panose="020F0502020204030204" pitchFamily="34" charset="0"/>
            </a:endParaRPr>
          </a:p>
          <a:p>
            <a:pPr algn="just"/>
            <a:r>
              <a:rPr lang="tr-TR" sz="1400" dirty="0" smtClean="0">
                <a:latin typeface="Calibri" panose="020F0502020204030204" pitchFamily="34" charset="0"/>
                <a:cs typeface="Calibri" panose="020F0502020204030204" pitchFamily="34" charset="0"/>
              </a:rPr>
              <a:t>Modernizasyon </a:t>
            </a:r>
            <a:r>
              <a:rPr lang="tr-TR" sz="1400" dirty="0">
                <a:latin typeface="Calibri" panose="020F0502020204030204" pitchFamily="34" charset="0"/>
                <a:cs typeface="Calibri" panose="020F0502020204030204" pitchFamily="34" charset="0"/>
              </a:rPr>
              <a:t>bütçelerinde önemli unsurlardan biri de, ekipman-cihaz enerji yoğunluğudur. Çünkü; hem düşük güçlü ekipmanların </a:t>
            </a:r>
            <a:r>
              <a:rPr lang="tr-TR" sz="1400" b="1" dirty="0" smtClean="0">
                <a:latin typeface="Calibri" panose="020F0502020204030204" pitchFamily="34" charset="0"/>
                <a:cs typeface="Calibri" panose="020F0502020204030204" pitchFamily="34" charset="0"/>
              </a:rPr>
              <a:t>W/TL </a:t>
            </a:r>
            <a:r>
              <a:rPr lang="tr-TR" sz="1400" b="1" dirty="0">
                <a:latin typeface="Calibri" panose="020F0502020204030204" pitchFamily="34" charset="0"/>
                <a:cs typeface="Calibri" panose="020F0502020204030204" pitchFamily="34" charset="0"/>
              </a:rPr>
              <a:t>değeri </a:t>
            </a:r>
            <a:r>
              <a:rPr lang="tr-TR" sz="1400" dirty="0">
                <a:latin typeface="Calibri" panose="020F0502020204030204" pitchFamily="34" charset="0"/>
                <a:cs typeface="Calibri" panose="020F0502020204030204" pitchFamily="34" charset="0"/>
              </a:rPr>
              <a:t>hem de otomasyon-izleme sistemindeki dijital adres başına düşen güç değeri yatırım bütçelerini ciddi oranda etkilemektedir. Eş kapasitede enerji tüketimi olan iki projeden, düşük güçlü,-yoğun adetli ekipman-cihaz yerleşimi olan bir projenin yatırım bütçesi, yüksek güçlü-düşük adetli ekipman-cihaz yerleşimi olana kıyasla çok daha yüksektir. Genel olarak birçok modernizasyon noktasındaki verimlilik zafiyetleri, ekipman adetlerinin yüksekliğinden ve adet /güç optimizasyonunun yeterince iyi olmamasından kaynaklanmaktadır. Genel olarak mühendislik </a:t>
            </a:r>
            <a:r>
              <a:rPr lang="tr-TR" sz="1400" dirty="0" err="1">
                <a:latin typeface="Calibri" panose="020F0502020204030204" pitchFamily="34" charset="0"/>
                <a:cs typeface="Calibri" panose="020F0502020204030204" pitchFamily="34" charset="0"/>
              </a:rPr>
              <a:t>zaafiyeti</a:t>
            </a:r>
            <a:r>
              <a:rPr lang="tr-TR" sz="1400" dirty="0">
                <a:latin typeface="Calibri" panose="020F0502020204030204" pitchFamily="34" charset="0"/>
                <a:cs typeface="Calibri" panose="020F0502020204030204" pitchFamily="34" charset="0"/>
              </a:rPr>
              <a:t> görülen projeler için, tavan ve montaj yapısı uygunsa, projelendirme revizyonu yapmak ciddi bir tasarruf avantajının yanı sıra, yatırım bütçelerinin de düşürülmesi açısından önemlidir. Aksi taktirde, yatırım bütçelerinin yükselmesi ve dolayısıyla geri ödeme sürelerinin uzaması kaçınılmaz olacaktır. Taş-yünü/metal asma tavan, sıva-üstü kablo tavalı veya </a:t>
            </a:r>
            <a:r>
              <a:rPr lang="tr-TR" sz="1400" dirty="0" err="1">
                <a:latin typeface="Calibri" panose="020F0502020204030204" pitchFamily="34" charset="0"/>
                <a:cs typeface="Calibri" panose="020F0502020204030204" pitchFamily="34" charset="0"/>
              </a:rPr>
              <a:t>bus</a:t>
            </a:r>
            <a:r>
              <a:rPr lang="tr-TR" sz="1400" dirty="0">
                <a:latin typeface="Calibri" panose="020F0502020204030204" pitchFamily="34" charset="0"/>
                <a:cs typeface="Calibri" panose="020F0502020204030204" pitchFamily="34" charset="0"/>
              </a:rPr>
              <a:t>-bar tabanlı altyapıların kullanıldığı projelerde, güç/ekipman-cihaz yoğunluğunun iyileştirilerek-azaltılarak karlılığın artırılması çok daha kolaydır</a:t>
            </a:r>
            <a:r>
              <a:rPr lang="tr-TR" sz="1400" dirty="0" smtClean="0">
                <a:latin typeface="Calibri" panose="020F0502020204030204" pitchFamily="34" charset="0"/>
                <a:cs typeface="Calibri" panose="020F0502020204030204" pitchFamily="34" charset="0"/>
              </a:rPr>
              <a:t>.</a:t>
            </a:r>
          </a:p>
          <a:p>
            <a:pPr algn="just"/>
            <a:r>
              <a:rPr lang="tr-TR" sz="1400" dirty="0" smtClean="0">
                <a:latin typeface="Calibri" panose="020F0502020204030204" pitchFamily="34" charset="0"/>
                <a:cs typeface="Calibri" panose="020F0502020204030204" pitchFamily="34" charset="0"/>
              </a:rPr>
              <a:t> </a:t>
            </a:r>
            <a:endParaRPr lang="tr-TR" sz="1400" dirty="0">
              <a:latin typeface="Calibri" panose="020F0502020204030204" pitchFamily="34" charset="0"/>
              <a:cs typeface="Calibri" panose="020F0502020204030204" pitchFamily="34" charset="0"/>
            </a:endParaRPr>
          </a:p>
        </p:txBody>
      </p:sp>
      <p:cxnSp>
        <p:nvCxnSpPr>
          <p:cNvPr id="16" name="Düz Bağlayıcı 15">
            <a:extLst>
              <a:ext uri="{FF2B5EF4-FFF2-40B4-BE49-F238E27FC236}">
                <a16:creationId xmlns="" xmlns:a16="http://schemas.microsoft.com/office/drawing/2014/main" id="{D0A698F9-609E-4E96-AE83-B5C2972A12BE}"/>
              </a:ext>
            </a:extLst>
          </p:cNvPr>
          <p:cNvCxnSpPr>
            <a:cxnSpLocks/>
          </p:cNvCxnSpPr>
          <p:nvPr/>
        </p:nvCxnSpPr>
        <p:spPr>
          <a:xfrm>
            <a:off x="1429389" y="919975"/>
            <a:ext cx="0" cy="4595284"/>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3404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1" name="Google Shape;90;p17"/>
          <p:cNvSpPr txBox="1">
            <a:spLocks noChangeArrowheads="1"/>
          </p:cNvSpPr>
          <p:nvPr/>
        </p:nvSpPr>
        <p:spPr bwMode="auto">
          <a:xfrm>
            <a:off x="3702051" y="2899835"/>
            <a:ext cx="47879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tr-TR" altLang="tr-TR" sz="4800" b="1" dirty="0">
              <a:solidFill>
                <a:srgbClr val="434343"/>
              </a:solidFill>
              <a:latin typeface="Calibri" panose="020F0502020204030204" pitchFamily="34" charset="0"/>
              <a:cs typeface="Calibri" panose="020F0502020204030204" pitchFamily="34" charset="0"/>
              <a:sym typeface="Calibri" panose="020F0502020204030204" pitchFamily="34" charset="0"/>
            </a:endParaRPr>
          </a:p>
        </p:txBody>
      </p:sp>
      <p:pic>
        <p:nvPicPr>
          <p:cNvPr id="258053"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57902"/>
            <a:ext cx="810684" cy="81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9"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57902"/>
            <a:ext cx="810684" cy="81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60" name="Google Shape;70;p15"/>
          <p:cNvSpPr>
            <a:spLocks noChangeArrowheads="1"/>
          </p:cNvSpPr>
          <p:nvPr/>
        </p:nvSpPr>
        <p:spPr bwMode="auto">
          <a:xfrm>
            <a:off x="817033" y="0"/>
            <a:ext cx="11374967" cy="493184"/>
          </a:xfrm>
          <a:prstGeom prst="rect">
            <a:avLst/>
          </a:prstGeom>
          <a:solidFill>
            <a:srgbClr val="80BC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tr-TR" altLang="tr-TR" sz="1867"/>
          </a:p>
        </p:txBody>
      </p:sp>
      <p:sp>
        <p:nvSpPr>
          <p:cNvPr id="258061" name="Google Shape;71;p15"/>
          <p:cNvSpPr txBox="1">
            <a:spLocks noChangeArrowheads="1"/>
          </p:cNvSpPr>
          <p:nvPr/>
        </p:nvSpPr>
        <p:spPr bwMode="auto">
          <a:xfrm>
            <a:off x="817035" y="23286"/>
            <a:ext cx="10771717" cy="42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tr-TR" altLang="tr-TR" sz="2400" b="1" dirty="0" smtClean="0">
                <a:solidFill>
                  <a:schemeClr val="bg1"/>
                </a:solidFill>
                <a:latin typeface="Calibri" panose="020F0502020204030204" pitchFamily="34" charset="0"/>
                <a:cs typeface="Calibri" panose="020F0502020204030204" pitchFamily="34" charset="0"/>
                <a:sym typeface="Calibri" panose="020F0502020204030204" pitchFamily="34" charset="0"/>
              </a:rPr>
              <a:t>TASARRUF POTANSİYELİ</a:t>
            </a:r>
            <a:endParaRPr lang="tr-TR" altLang="tr-TR" sz="2400" b="1" dirty="0">
              <a:solidFill>
                <a:schemeClr val="bg1"/>
              </a:solidFill>
              <a:latin typeface="Calibri" panose="020F0502020204030204" pitchFamily="34" charset="0"/>
              <a:cs typeface="Calibri" panose="020F0502020204030204" pitchFamily="34" charset="0"/>
              <a:sym typeface="Calibri" panose="020F0502020204030204" pitchFamily="34" charset="0"/>
            </a:endParaRPr>
          </a:p>
        </p:txBody>
      </p:sp>
      <p:graphicFrame>
        <p:nvGraphicFramePr>
          <p:cNvPr id="14" name="Diyagram 13">
            <a:extLst>
              <a:ext uri="{FF2B5EF4-FFF2-40B4-BE49-F238E27FC236}">
                <a16:creationId xmlns="" xmlns:a16="http://schemas.microsoft.com/office/drawing/2014/main" id="{27B559CF-8D67-4217-9AF1-7CCBF8EC5669}"/>
              </a:ext>
            </a:extLst>
          </p:cNvPr>
          <p:cNvGraphicFramePr/>
          <p:nvPr>
            <p:extLst>
              <p:ext uri="{D42A27DB-BD31-4B8C-83A1-F6EECF244321}">
                <p14:modId xmlns:p14="http://schemas.microsoft.com/office/powerpoint/2010/main" val="360584527"/>
              </p:ext>
            </p:extLst>
          </p:nvPr>
        </p:nvGraphicFramePr>
        <p:xfrm>
          <a:off x="2770648" y="4415129"/>
          <a:ext cx="6089308" cy="40595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Dikdörtgen 1"/>
          <p:cNvSpPr/>
          <p:nvPr/>
        </p:nvSpPr>
        <p:spPr>
          <a:xfrm>
            <a:off x="1580711" y="1505269"/>
            <a:ext cx="8469182" cy="3108543"/>
          </a:xfrm>
          <a:prstGeom prst="rect">
            <a:avLst/>
          </a:prstGeom>
        </p:spPr>
        <p:txBody>
          <a:bodyPr wrap="square">
            <a:spAutoFit/>
          </a:bodyPr>
          <a:lstStyle/>
          <a:p>
            <a:pPr algn="just"/>
            <a:endParaRPr lang="tr-TR" sz="1400" dirty="0" smtClean="0">
              <a:latin typeface="Calibri" panose="020F0502020204030204" pitchFamily="34" charset="0"/>
              <a:cs typeface="Calibri" panose="020F0502020204030204" pitchFamily="34" charset="0"/>
            </a:endParaRPr>
          </a:p>
          <a:p>
            <a:pPr algn="just"/>
            <a:r>
              <a:rPr lang="tr-TR" sz="1400" b="1" dirty="0">
                <a:latin typeface="Calibri" panose="020F0502020204030204" pitchFamily="34" charset="0"/>
                <a:cs typeface="Calibri" panose="020F0502020204030204" pitchFamily="34" charset="0"/>
              </a:rPr>
              <a:t>TESİS YAŞI </a:t>
            </a:r>
            <a:r>
              <a:rPr lang="tr-TR" sz="1400" dirty="0">
                <a:latin typeface="Calibri" panose="020F0502020204030204" pitchFamily="34" charset="0"/>
                <a:cs typeface="Calibri" panose="020F0502020204030204" pitchFamily="34" charset="0"/>
              </a:rPr>
              <a:t>Aydınlatma sektörü özellikle son 10 yıl içerisinde çok hızlı bir gelişim göstermiştir. Bu nedenledir ki, genel olarak 5 yıldan eski tesisler için, her zaman bir tasarruf potansiyeli söz konusudur. </a:t>
            </a:r>
            <a:r>
              <a:rPr lang="tr-TR" sz="1400" dirty="0" smtClean="0">
                <a:latin typeface="Calibri" panose="020F0502020204030204" pitchFamily="34" charset="0"/>
                <a:cs typeface="Calibri" panose="020F0502020204030204" pitchFamily="34" charset="0"/>
              </a:rPr>
              <a:t>EPS </a:t>
            </a:r>
            <a:r>
              <a:rPr lang="tr-TR" sz="1400" dirty="0">
                <a:latin typeface="Calibri" panose="020F0502020204030204" pitchFamily="34" charset="0"/>
                <a:cs typeface="Calibri" panose="020F0502020204030204" pitchFamily="34" charset="0"/>
              </a:rPr>
              <a:t>kapsamında öncelikli değerlendirilecek 10 yıl ve daha eski tesisler için ise; tasarruf potansiyeli çok daha yüksektir. </a:t>
            </a:r>
            <a:endParaRPr lang="tr-TR" sz="1400" dirty="0" smtClean="0">
              <a:latin typeface="Calibri" panose="020F0502020204030204" pitchFamily="34" charset="0"/>
              <a:cs typeface="Calibri" panose="020F0502020204030204" pitchFamily="34" charset="0"/>
            </a:endParaRPr>
          </a:p>
          <a:p>
            <a:pPr algn="just"/>
            <a:endParaRPr lang="tr-TR" sz="1400" dirty="0" smtClean="0">
              <a:latin typeface="Calibri" panose="020F0502020204030204" pitchFamily="34" charset="0"/>
              <a:cs typeface="Calibri" panose="020F0502020204030204" pitchFamily="34" charset="0"/>
            </a:endParaRPr>
          </a:p>
          <a:p>
            <a:pPr algn="just"/>
            <a:r>
              <a:rPr lang="tr-TR" sz="1400" b="1" dirty="0" smtClean="0">
                <a:latin typeface="Calibri" panose="020F0502020204030204" pitchFamily="34" charset="0"/>
                <a:cs typeface="Calibri" panose="020F0502020204030204" pitchFamily="34" charset="0"/>
              </a:rPr>
              <a:t>OTOMASYONA </a:t>
            </a:r>
            <a:r>
              <a:rPr lang="tr-TR" sz="1400" b="1" dirty="0">
                <a:latin typeface="Calibri" panose="020F0502020204030204" pitchFamily="34" charset="0"/>
                <a:cs typeface="Calibri" panose="020F0502020204030204" pitchFamily="34" charset="0"/>
              </a:rPr>
              <a:t>UYGUNLUK </a:t>
            </a:r>
            <a:endParaRPr lang="tr-TR" sz="1400" b="1" dirty="0" smtClean="0">
              <a:latin typeface="Calibri" panose="020F0502020204030204" pitchFamily="34" charset="0"/>
              <a:cs typeface="Calibri" panose="020F0502020204030204" pitchFamily="34" charset="0"/>
            </a:endParaRPr>
          </a:p>
          <a:p>
            <a:pPr algn="just"/>
            <a:r>
              <a:rPr lang="tr-TR" sz="1400" dirty="0" smtClean="0">
                <a:latin typeface="Calibri" panose="020F0502020204030204" pitchFamily="34" charset="0"/>
                <a:cs typeface="Calibri" panose="020F0502020204030204" pitchFamily="34" charset="0"/>
              </a:rPr>
              <a:t>Dinamik </a:t>
            </a:r>
            <a:r>
              <a:rPr lang="tr-TR" sz="1400" dirty="0">
                <a:latin typeface="Calibri" panose="020F0502020204030204" pitchFamily="34" charset="0"/>
                <a:cs typeface="Calibri" panose="020F0502020204030204" pitchFamily="34" charset="0"/>
              </a:rPr>
              <a:t>kullanımın olduğu, günışığı potansiyeli bulunan ve otomasyon altyapısının çok daha etkin kullanılabildiği mahaller için, tasarruf potansiyeli çok daha yüksektir. Otoparklar; bu konudaki en </a:t>
            </a:r>
            <a:r>
              <a:rPr lang="tr-TR" sz="1400" dirty="0" smtClean="0">
                <a:latin typeface="Calibri" panose="020F0502020204030204" pitchFamily="34" charset="0"/>
                <a:cs typeface="Calibri" panose="020F0502020204030204" pitchFamily="34" charset="0"/>
              </a:rPr>
              <a:t>potansiyele sahip olan </a:t>
            </a:r>
            <a:r>
              <a:rPr lang="tr-TR" sz="1400" dirty="0">
                <a:latin typeface="Calibri" panose="020F0502020204030204" pitchFamily="34" charset="0"/>
                <a:cs typeface="Calibri" panose="020F0502020204030204" pitchFamily="34" charset="0"/>
              </a:rPr>
              <a:t>yerlerdir. </a:t>
            </a:r>
            <a:endParaRPr lang="tr-TR" sz="1400" dirty="0" smtClean="0">
              <a:latin typeface="Calibri" panose="020F0502020204030204" pitchFamily="34" charset="0"/>
              <a:cs typeface="Calibri" panose="020F0502020204030204" pitchFamily="34" charset="0"/>
            </a:endParaRPr>
          </a:p>
          <a:p>
            <a:pPr algn="just"/>
            <a:endParaRPr lang="tr-TR" sz="1400" b="1" dirty="0">
              <a:latin typeface="Calibri" panose="020F0502020204030204" pitchFamily="34" charset="0"/>
              <a:cs typeface="Calibri" panose="020F0502020204030204" pitchFamily="34" charset="0"/>
            </a:endParaRPr>
          </a:p>
          <a:p>
            <a:pPr algn="just"/>
            <a:r>
              <a:rPr lang="tr-TR" sz="1400" b="1" dirty="0" smtClean="0">
                <a:latin typeface="Calibri" panose="020F0502020204030204" pitchFamily="34" charset="0"/>
                <a:cs typeface="Calibri" panose="020F0502020204030204" pitchFamily="34" charset="0"/>
              </a:rPr>
              <a:t>DEĞER </a:t>
            </a:r>
            <a:r>
              <a:rPr lang="tr-TR" sz="1400" b="1" dirty="0">
                <a:latin typeface="Calibri" panose="020F0502020204030204" pitchFamily="34" charset="0"/>
                <a:cs typeface="Calibri" panose="020F0502020204030204" pitchFamily="34" charset="0"/>
              </a:rPr>
              <a:t>MÜHENDİSLİĞİ </a:t>
            </a:r>
            <a:r>
              <a:rPr lang="tr-TR" sz="1400" b="1" dirty="0" smtClean="0">
                <a:latin typeface="Calibri" panose="020F0502020204030204" pitchFamily="34" charset="0"/>
                <a:cs typeface="Calibri" panose="020F0502020204030204" pitchFamily="34" charset="0"/>
              </a:rPr>
              <a:t>EPS </a:t>
            </a:r>
            <a:r>
              <a:rPr lang="tr-TR" sz="1400" dirty="0">
                <a:latin typeface="Calibri" panose="020F0502020204030204" pitchFamily="34" charset="0"/>
                <a:cs typeface="Calibri" panose="020F0502020204030204" pitchFamily="34" charset="0"/>
              </a:rPr>
              <a:t>anlaşmasıyla modernizasyon çalışmalarında değer mühendisliği; gelişmiş otomasyon senaryoları ve projelendirme iyileştirmeleri ile mümkün olabilmektedir. Genel olarak projelendirme kusuru bulunan tesislerde yapılacak projelendirme iyileştirmeleri, en az malzeme modernizasyonu kadar etkili olabilmektedir. </a:t>
            </a:r>
          </a:p>
          <a:p>
            <a:pPr algn="just"/>
            <a:r>
              <a:rPr lang="tr-TR" sz="1400" dirty="0" smtClean="0">
                <a:latin typeface="Calibri" panose="020F0502020204030204" pitchFamily="34" charset="0"/>
                <a:cs typeface="Calibri" panose="020F0502020204030204" pitchFamily="34" charset="0"/>
              </a:rPr>
              <a:t> </a:t>
            </a:r>
            <a:endParaRPr lang="tr-TR" sz="1400" dirty="0">
              <a:latin typeface="Calibri" panose="020F0502020204030204" pitchFamily="34" charset="0"/>
              <a:cs typeface="Calibri" panose="020F0502020204030204" pitchFamily="34" charset="0"/>
            </a:endParaRPr>
          </a:p>
        </p:txBody>
      </p:sp>
      <p:cxnSp>
        <p:nvCxnSpPr>
          <p:cNvPr id="16" name="Düz Bağlayıcı 15">
            <a:extLst>
              <a:ext uri="{FF2B5EF4-FFF2-40B4-BE49-F238E27FC236}">
                <a16:creationId xmlns="" xmlns:a16="http://schemas.microsoft.com/office/drawing/2014/main" id="{D0A698F9-609E-4E96-AE83-B5C2972A12BE}"/>
              </a:ext>
            </a:extLst>
          </p:cNvPr>
          <p:cNvCxnSpPr>
            <a:cxnSpLocks/>
          </p:cNvCxnSpPr>
          <p:nvPr/>
        </p:nvCxnSpPr>
        <p:spPr>
          <a:xfrm>
            <a:off x="1429389" y="919975"/>
            <a:ext cx="0" cy="4595284"/>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934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57902"/>
            <a:ext cx="810684" cy="81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4"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57902"/>
            <a:ext cx="810684" cy="81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5" name="Google Shape;70;p15"/>
          <p:cNvSpPr>
            <a:spLocks noChangeArrowheads="1"/>
          </p:cNvSpPr>
          <p:nvPr/>
        </p:nvSpPr>
        <p:spPr bwMode="auto">
          <a:xfrm>
            <a:off x="817035" y="-14817"/>
            <a:ext cx="11374967" cy="493184"/>
          </a:xfrm>
          <a:prstGeom prst="rect">
            <a:avLst/>
          </a:prstGeom>
          <a:solidFill>
            <a:srgbClr val="80BC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tr-TR" altLang="tr-TR" sz="1867"/>
          </a:p>
        </p:txBody>
      </p:sp>
      <p:sp>
        <p:nvSpPr>
          <p:cNvPr id="256006" name="Google Shape;71;p15"/>
          <p:cNvSpPr txBox="1">
            <a:spLocks noChangeArrowheads="1"/>
          </p:cNvSpPr>
          <p:nvPr/>
        </p:nvSpPr>
        <p:spPr bwMode="auto">
          <a:xfrm>
            <a:off x="817035" y="23286"/>
            <a:ext cx="10771717" cy="42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tr-TR" sz="2400" b="1" dirty="0" smtClean="0">
                <a:solidFill>
                  <a:schemeClr val="bg1"/>
                </a:solidFill>
                <a:latin typeface="Calibri" panose="020F0502020204030204" pitchFamily="34" charset="0"/>
                <a:cs typeface="Calibri" panose="020F0502020204030204" pitchFamily="34" charset="0"/>
              </a:rPr>
              <a:t>BASKETBOL SAHASI – İLK DURUM</a:t>
            </a:r>
            <a:endParaRPr lang="tr-TR" sz="2400" b="1" dirty="0">
              <a:solidFill>
                <a:schemeClr val="bg1"/>
              </a:solidFill>
              <a:latin typeface="Calibri" panose="020F0502020204030204" pitchFamily="34" charset="0"/>
              <a:cs typeface="Calibri" panose="020F0502020204030204" pitchFamily="34" charset="0"/>
            </a:endParaRPr>
          </a:p>
        </p:txBody>
      </p:sp>
      <p:pic>
        <p:nvPicPr>
          <p:cNvPr id="7" name="Resim 6"/>
          <p:cNvPicPr>
            <a:picLocks noChangeAspect="1"/>
          </p:cNvPicPr>
          <p:nvPr/>
        </p:nvPicPr>
        <p:blipFill>
          <a:blip r:embed="rId4"/>
          <a:stretch>
            <a:fillRect/>
          </a:stretch>
        </p:blipFill>
        <p:spPr>
          <a:xfrm>
            <a:off x="2366575" y="2758226"/>
            <a:ext cx="7137901" cy="2866033"/>
          </a:xfrm>
          <a:prstGeom prst="rect">
            <a:avLst/>
          </a:prstGeom>
        </p:spPr>
      </p:pic>
      <p:sp>
        <p:nvSpPr>
          <p:cNvPr id="2" name="Dikdörtgen 1"/>
          <p:cNvSpPr/>
          <p:nvPr/>
        </p:nvSpPr>
        <p:spPr>
          <a:xfrm>
            <a:off x="815751" y="1685251"/>
            <a:ext cx="1263487" cy="369332"/>
          </a:xfrm>
          <a:prstGeom prst="rect">
            <a:avLst/>
          </a:prstGeom>
        </p:spPr>
        <p:txBody>
          <a:bodyPr wrap="none">
            <a:spAutoFit/>
          </a:bodyPr>
          <a:lstStyle/>
          <a:p>
            <a:r>
              <a:rPr lang="tr-TR" b="1" dirty="0">
                <a:solidFill>
                  <a:schemeClr val="tx1">
                    <a:lumMod val="65000"/>
                    <a:lumOff val="35000"/>
                  </a:schemeClr>
                </a:solidFill>
                <a:latin typeface="Calibri" panose="020F0502020204030204" pitchFamily="34" charset="0"/>
              </a:rPr>
              <a:t>Ekipmanlar</a:t>
            </a:r>
            <a:endParaRPr lang="tr-TR" b="1" dirty="0">
              <a:solidFill>
                <a:schemeClr val="tx1">
                  <a:lumMod val="65000"/>
                  <a:lumOff val="35000"/>
                </a:schemeClr>
              </a:solidFill>
            </a:endParaRPr>
          </a:p>
        </p:txBody>
      </p:sp>
      <p:sp>
        <p:nvSpPr>
          <p:cNvPr id="3" name="Dikdörtgen 2"/>
          <p:cNvSpPr/>
          <p:nvPr/>
        </p:nvSpPr>
        <p:spPr>
          <a:xfrm>
            <a:off x="858933" y="5375625"/>
            <a:ext cx="644728" cy="369332"/>
          </a:xfrm>
          <a:prstGeom prst="rect">
            <a:avLst/>
          </a:prstGeom>
        </p:spPr>
        <p:txBody>
          <a:bodyPr wrap="none">
            <a:spAutoFit/>
          </a:bodyPr>
          <a:lstStyle/>
          <a:p>
            <a:r>
              <a:rPr lang="tr-TR" b="1" dirty="0">
                <a:solidFill>
                  <a:schemeClr val="tx1">
                    <a:lumMod val="65000"/>
                    <a:lumOff val="35000"/>
                  </a:schemeClr>
                </a:solidFill>
                <a:latin typeface="Calibri" panose="020F0502020204030204" pitchFamily="34" charset="0"/>
              </a:rPr>
              <a:t>Saha</a:t>
            </a:r>
            <a:endParaRPr lang="tr-TR" b="1" dirty="0">
              <a:solidFill>
                <a:schemeClr val="tx1">
                  <a:lumMod val="65000"/>
                  <a:lumOff val="35000"/>
                </a:schemeClr>
              </a:solidFill>
            </a:endParaRPr>
          </a:p>
        </p:txBody>
      </p:sp>
      <p:cxnSp>
        <p:nvCxnSpPr>
          <p:cNvPr id="11" name="Düz Bağlayıcı 10">
            <a:extLst>
              <a:ext uri="{FF2B5EF4-FFF2-40B4-BE49-F238E27FC236}">
                <a16:creationId xmlns="" xmlns:a16="http://schemas.microsoft.com/office/drawing/2014/main" id="{D0A698F9-609E-4E96-AE83-B5C2972A12BE}"/>
              </a:ext>
            </a:extLst>
          </p:cNvPr>
          <p:cNvCxnSpPr>
            <a:cxnSpLocks/>
          </p:cNvCxnSpPr>
          <p:nvPr/>
        </p:nvCxnSpPr>
        <p:spPr>
          <a:xfrm>
            <a:off x="856282" y="2098497"/>
            <a:ext cx="10289773" cy="4138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Düz Bağlayıcı 15">
            <a:extLst>
              <a:ext uri="{FF2B5EF4-FFF2-40B4-BE49-F238E27FC236}">
                <a16:creationId xmlns="" xmlns:a16="http://schemas.microsoft.com/office/drawing/2014/main" id="{D0A698F9-609E-4E96-AE83-B5C2972A12BE}"/>
              </a:ext>
            </a:extLst>
          </p:cNvPr>
          <p:cNvCxnSpPr>
            <a:cxnSpLocks/>
          </p:cNvCxnSpPr>
          <p:nvPr/>
        </p:nvCxnSpPr>
        <p:spPr>
          <a:xfrm>
            <a:off x="815751" y="5791735"/>
            <a:ext cx="10330304" cy="4154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aphicFrame>
        <p:nvGraphicFramePr>
          <p:cNvPr id="12" name="Tablo 11"/>
          <p:cNvGraphicFramePr>
            <a:graphicFrameLocks noGrp="1"/>
          </p:cNvGraphicFramePr>
          <p:nvPr>
            <p:extLst>
              <p:ext uri="{D42A27DB-BD31-4B8C-83A1-F6EECF244321}">
                <p14:modId xmlns:p14="http://schemas.microsoft.com/office/powerpoint/2010/main" val="3672435354"/>
              </p:ext>
            </p:extLst>
          </p:nvPr>
        </p:nvGraphicFramePr>
        <p:xfrm>
          <a:off x="2079238" y="710400"/>
          <a:ext cx="8196876" cy="1097280"/>
        </p:xfrm>
        <a:graphic>
          <a:graphicData uri="http://schemas.openxmlformats.org/drawingml/2006/table">
            <a:tbl>
              <a:tblPr firstRow="1" bandRow="1">
                <a:tableStyleId>{C083E6E3-FA7D-4D7B-A595-EF9225AFEA82}</a:tableStyleId>
              </a:tblPr>
              <a:tblGrid>
                <a:gridCol w="2049219"/>
                <a:gridCol w="2049219"/>
                <a:gridCol w="2049219"/>
                <a:gridCol w="2049219"/>
              </a:tblGrid>
              <a:tr h="223310">
                <a:tc>
                  <a:txBody>
                    <a:bodyPr/>
                    <a:lstStyle/>
                    <a:p>
                      <a:pPr algn="ctr"/>
                      <a:r>
                        <a:rPr lang="tr-TR" sz="1200" dirty="0" smtClean="0"/>
                        <a:t>BÖLÜM</a:t>
                      </a:r>
                      <a:endParaRPr lang="tr-TR" sz="1200"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algn="ctr"/>
                      <a:r>
                        <a:rPr lang="tr-TR" sz="1200" dirty="0" smtClean="0"/>
                        <a:t>EKİPMAN ADEDİ</a:t>
                      </a:r>
                      <a:endParaRPr lang="tr-TR" sz="1200"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algn="ctr"/>
                      <a:r>
                        <a:rPr lang="tr-TR" sz="1200" dirty="0" smtClean="0"/>
                        <a:t>EKİPMAN GÜCÜ</a:t>
                      </a:r>
                      <a:r>
                        <a:rPr lang="tr-TR" sz="1200" baseline="0" dirty="0" smtClean="0"/>
                        <a:t> (W)</a:t>
                      </a:r>
                      <a:endParaRPr lang="tr-TR" sz="1200"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algn="ctr"/>
                      <a:r>
                        <a:rPr lang="tr-TR" sz="1200" dirty="0" smtClean="0"/>
                        <a:t>TOPLAM DEVRE GÜCÜ (W)</a:t>
                      </a:r>
                      <a:endParaRPr lang="tr-TR" sz="1200"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FFC000"/>
                    </a:solidFill>
                  </a:tcPr>
                </a:tc>
              </a:tr>
              <a:tr h="223310">
                <a:tc>
                  <a:txBody>
                    <a:bodyPr/>
                    <a:lstStyle/>
                    <a:p>
                      <a:pPr algn="ctr"/>
                      <a:r>
                        <a:rPr lang="tr-TR" sz="1200" dirty="0" smtClean="0"/>
                        <a:t>SAHA</a:t>
                      </a:r>
                      <a:endParaRPr lang="tr-TR" sz="1200" dirty="0"/>
                    </a:p>
                  </a:txBody>
                  <a:tcPr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r>
                        <a:rPr lang="tr-TR" sz="1200" dirty="0" smtClean="0"/>
                        <a:t>52</a:t>
                      </a:r>
                      <a:endParaRPr lang="tr-TR" sz="1200" dirty="0"/>
                    </a:p>
                  </a:txBody>
                  <a:tcPr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r>
                        <a:rPr lang="tr-TR" sz="1200" dirty="0" smtClean="0"/>
                        <a:t>432</a:t>
                      </a:r>
                      <a:endParaRPr lang="tr-TR" sz="1200" dirty="0"/>
                    </a:p>
                  </a:txBody>
                  <a:tcPr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r>
                        <a:rPr lang="tr-TR" sz="1200" dirty="0" smtClean="0"/>
                        <a:t>22.464</a:t>
                      </a:r>
                      <a:endParaRPr lang="tr-TR" sz="1200" dirty="0"/>
                    </a:p>
                  </a:txBody>
                  <a:tcPr anchor="ctr">
                    <a:lnL>
                      <a:noFill/>
                    </a:lnL>
                    <a:lnR>
                      <a:noFill/>
                    </a:lnR>
                    <a:lnT w="12700" cmpd="sng">
                      <a:noFill/>
                    </a:lnT>
                    <a:lnB>
                      <a:noFill/>
                    </a:lnB>
                    <a:lnTlToBr w="12700" cmpd="sng">
                      <a:noFill/>
                      <a:prstDash val="solid"/>
                    </a:lnTlToBr>
                    <a:lnBlToTr w="12700" cmpd="sng">
                      <a:noFill/>
                      <a:prstDash val="solid"/>
                    </a:lnBlToTr>
                    <a:noFill/>
                  </a:tcPr>
                </a:tc>
              </a:tr>
              <a:tr h="223310">
                <a:tc>
                  <a:txBody>
                    <a:bodyPr/>
                    <a:lstStyle/>
                    <a:p>
                      <a:pPr algn="ctr"/>
                      <a:r>
                        <a:rPr lang="tr-TR" sz="1200" dirty="0" smtClean="0"/>
                        <a:t>TRİBÜN</a:t>
                      </a:r>
                      <a:endParaRPr lang="tr-TR" sz="1200" dirty="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tr-TR" sz="1200" dirty="0" smtClean="0"/>
                        <a:t>11</a:t>
                      </a:r>
                      <a:endParaRPr lang="tr-TR" sz="1200" dirty="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tr-TR" sz="1200" dirty="0" smtClean="0"/>
                        <a:t>270</a:t>
                      </a:r>
                      <a:endParaRPr lang="tr-TR" sz="1200" dirty="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tr-TR" sz="1200" dirty="0" smtClean="0"/>
                        <a:t>2.970</a:t>
                      </a:r>
                      <a:endParaRPr lang="tr-TR" sz="1200" dirty="0"/>
                    </a:p>
                  </a:txBody>
                  <a:tcPr anchor="ctr">
                    <a:lnL>
                      <a:noFill/>
                    </a:lnL>
                    <a:lnR>
                      <a:noFill/>
                    </a:lnR>
                    <a:lnT>
                      <a:noFill/>
                    </a:lnT>
                    <a:lnB>
                      <a:noFill/>
                    </a:lnB>
                    <a:lnTlToBr w="12700" cmpd="sng">
                      <a:noFill/>
                      <a:prstDash val="solid"/>
                    </a:lnTlToBr>
                    <a:lnBlToTr w="12700" cmpd="sng">
                      <a:noFill/>
                      <a:prstDash val="solid"/>
                    </a:lnBlToTr>
                  </a:tcPr>
                </a:tc>
              </a:tr>
              <a:tr h="223310">
                <a:tc>
                  <a:txBody>
                    <a:bodyPr/>
                    <a:lstStyle/>
                    <a:p>
                      <a:pPr algn="ctr"/>
                      <a:endParaRPr lang="tr-TR" sz="1200" dirty="0"/>
                    </a:p>
                  </a:txBody>
                  <a:tcPr anchor="ctr">
                    <a:lnL>
                      <a:noFill/>
                    </a:lnL>
                    <a:lnR>
                      <a:noFill/>
                    </a:lnR>
                    <a:lnT>
                      <a:noFill/>
                    </a:lnT>
                    <a:lnB w="12700" cmpd="sng">
                      <a:noFill/>
                    </a:lnB>
                    <a:lnTlToBr w="12700" cmpd="sng">
                      <a:noFill/>
                      <a:prstDash val="solid"/>
                    </a:lnTlToBr>
                    <a:lnBlToTr w="12700" cmpd="sng">
                      <a:noFill/>
                      <a:prstDash val="solid"/>
                    </a:lnBlToTr>
                    <a:noFill/>
                  </a:tcPr>
                </a:tc>
                <a:tc>
                  <a:txBody>
                    <a:bodyPr/>
                    <a:lstStyle/>
                    <a:p>
                      <a:pPr algn="ctr"/>
                      <a:endParaRPr lang="tr-TR" sz="1200" dirty="0"/>
                    </a:p>
                  </a:txBody>
                  <a:tcPr anchor="ctr">
                    <a:lnL>
                      <a:noFill/>
                    </a:lnL>
                    <a:lnR>
                      <a:noFill/>
                    </a:lnR>
                    <a:lnT>
                      <a:noFill/>
                    </a:lnT>
                    <a:lnB w="12700" cmpd="sng">
                      <a:noFill/>
                    </a:lnB>
                    <a:lnTlToBr w="12700" cmpd="sng">
                      <a:noFill/>
                      <a:prstDash val="solid"/>
                    </a:lnTlToBr>
                    <a:lnBlToTr w="12700" cmpd="sng">
                      <a:noFill/>
                      <a:prstDash val="solid"/>
                    </a:lnBlToTr>
                    <a:noFill/>
                  </a:tcPr>
                </a:tc>
                <a:tc>
                  <a:txBody>
                    <a:bodyPr/>
                    <a:lstStyle/>
                    <a:p>
                      <a:pPr algn="ctr"/>
                      <a:endParaRPr lang="tr-TR" sz="1200" dirty="0"/>
                    </a:p>
                  </a:txBody>
                  <a:tcPr anchor="ctr">
                    <a:lnL>
                      <a:noFill/>
                    </a:lnL>
                    <a:lnR>
                      <a:noFill/>
                    </a:lnR>
                    <a:lnT>
                      <a:noFill/>
                    </a:lnT>
                    <a:lnB w="12700" cmpd="sng">
                      <a:noFill/>
                    </a:lnB>
                    <a:lnTlToBr w="12700" cmpd="sng">
                      <a:noFill/>
                      <a:prstDash val="solid"/>
                    </a:lnTlToBr>
                    <a:lnBlToTr w="12700" cmpd="sng">
                      <a:noFill/>
                      <a:prstDash val="solid"/>
                    </a:lnBlToTr>
                    <a:noFill/>
                  </a:tcPr>
                </a:tc>
                <a:tc>
                  <a:txBody>
                    <a:bodyPr/>
                    <a:lstStyle/>
                    <a:p>
                      <a:pPr algn="ctr"/>
                      <a:r>
                        <a:rPr lang="tr-TR" sz="1200" b="1" dirty="0" smtClean="0"/>
                        <a:t>25.434</a:t>
                      </a:r>
                      <a:endParaRPr lang="tr-TR" sz="1200" b="1" dirty="0"/>
                    </a:p>
                  </a:txBody>
                  <a:tcPr anchor="ctr">
                    <a:lnL>
                      <a:noFill/>
                    </a:lnL>
                    <a:lnR>
                      <a:noFill/>
                    </a:lnR>
                    <a:lnT>
                      <a:noFill/>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5401893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9"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57902"/>
            <a:ext cx="810684" cy="81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0"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57902"/>
            <a:ext cx="810684" cy="81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1" name="Google Shape;70;p15"/>
          <p:cNvSpPr>
            <a:spLocks noChangeArrowheads="1"/>
          </p:cNvSpPr>
          <p:nvPr/>
        </p:nvSpPr>
        <p:spPr bwMode="auto">
          <a:xfrm>
            <a:off x="817035" y="-14817"/>
            <a:ext cx="11374967" cy="493184"/>
          </a:xfrm>
          <a:prstGeom prst="rect">
            <a:avLst/>
          </a:prstGeom>
          <a:solidFill>
            <a:srgbClr val="80BC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tr-TR" altLang="tr-TR" sz="1867"/>
          </a:p>
        </p:txBody>
      </p:sp>
      <p:sp>
        <p:nvSpPr>
          <p:cNvPr id="260102" name="Google Shape;71;p15"/>
          <p:cNvSpPr txBox="1">
            <a:spLocks noChangeArrowheads="1"/>
          </p:cNvSpPr>
          <p:nvPr/>
        </p:nvSpPr>
        <p:spPr bwMode="auto">
          <a:xfrm>
            <a:off x="817035" y="23286"/>
            <a:ext cx="10771717" cy="42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tr-TR" sz="2400" b="1" dirty="0" smtClean="0">
                <a:solidFill>
                  <a:schemeClr val="bg1"/>
                </a:solidFill>
                <a:latin typeface="Calibri" panose="020F0502020204030204" pitchFamily="34" charset="0"/>
                <a:cs typeface="Calibri" panose="020F0502020204030204" pitchFamily="34" charset="0"/>
              </a:rPr>
              <a:t>BASKETBOL SAHASI – İLK DURUM</a:t>
            </a:r>
            <a:endParaRPr lang="tr-TR" sz="2400" b="1" dirty="0">
              <a:solidFill>
                <a:schemeClr val="bg1"/>
              </a:solidFill>
              <a:latin typeface="Calibri" panose="020F0502020204030204" pitchFamily="34" charset="0"/>
              <a:cs typeface="Calibri" panose="020F0502020204030204" pitchFamily="34" charset="0"/>
            </a:endParaRPr>
          </a:p>
        </p:txBody>
      </p:sp>
      <p:pic>
        <p:nvPicPr>
          <p:cNvPr id="7" name="Resim 6"/>
          <p:cNvPicPr>
            <a:picLocks noChangeAspect="1"/>
          </p:cNvPicPr>
          <p:nvPr/>
        </p:nvPicPr>
        <p:blipFill rotWithShape="1">
          <a:blip r:embed="rId4"/>
          <a:srcRect l="9098" t="17408" r="15207" b="5926"/>
          <a:stretch/>
        </p:blipFill>
        <p:spPr>
          <a:xfrm>
            <a:off x="2490935" y="625642"/>
            <a:ext cx="7944775" cy="5119316"/>
          </a:xfrm>
          <a:prstGeom prst="rect">
            <a:avLst/>
          </a:prstGeom>
        </p:spPr>
      </p:pic>
      <p:cxnSp>
        <p:nvCxnSpPr>
          <p:cNvPr id="8" name="Düz Bağlayıcı 7">
            <a:extLst>
              <a:ext uri="{FF2B5EF4-FFF2-40B4-BE49-F238E27FC236}">
                <a16:creationId xmlns="" xmlns:a16="http://schemas.microsoft.com/office/drawing/2014/main" id="{D0A698F9-609E-4E96-AE83-B5C2972A12BE}"/>
              </a:ext>
            </a:extLst>
          </p:cNvPr>
          <p:cNvCxnSpPr>
            <a:cxnSpLocks/>
          </p:cNvCxnSpPr>
          <p:nvPr/>
        </p:nvCxnSpPr>
        <p:spPr>
          <a:xfrm>
            <a:off x="817035" y="5751922"/>
            <a:ext cx="10136514" cy="40769"/>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2" name="Dikdörtgen 1"/>
          <p:cNvSpPr/>
          <p:nvPr/>
        </p:nvSpPr>
        <p:spPr>
          <a:xfrm>
            <a:off x="856282" y="4544628"/>
            <a:ext cx="1878039" cy="1200329"/>
          </a:xfrm>
          <a:prstGeom prst="rect">
            <a:avLst/>
          </a:prstGeom>
        </p:spPr>
        <p:txBody>
          <a:bodyPr wrap="square">
            <a:spAutoFit/>
          </a:bodyPr>
          <a:lstStyle/>
          <a:p>
            <a:r>
              <a:rPr lang="tr-TR" b="1" dirty="0">
                <a:solidFill>
                  <a:schemeClr val="tx1">
                    <a:lumMod val="65000"/>
                    <a:lumOff val="35000"/>
                  </a:schemeClr>
                </a:solidFill>
                <a:latin typeface="Calibri" panose="020F0502020204030204" pitchFamily="34" charset="0"/>
              </a:rPr>
              <a:t>Saha ve Tribün Aydınlatma Seviyesi Ölçümleri</a:t>
            </a:r>
            <a:endParaRPr lang="tr-TR" b="1" dirty="0">
              <a:solidFill>
                <a:schemeClr val="tx1">
                  <a:lumMod val="65000"/>
                  <a:lumOff val="35000"/>
                </a:schemeClr>
              </a:solidFill>
            </a:endParaRPr>
          </a:p>
        </p:txBody>
      </p:sp>
    </p:spTree>
    <p:extLst>
      <p:ext uri="{BB962C8B-B14F-4D97-AF65-F5344CB8AC3E}">
        <p14:creationId xmlns:p14="http://schemas.microsoft.com/office/powerpoint/2010/main" val="28878465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7"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57902"/>
            <a:ext cx="810684" cy="81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48" name="Google Shape;69;p1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35" y="6057902"/>
            <a:ext cx="810684" cy="81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9" name="Google Shape;70;p15"/>
          <p:cNvSpPr>
            <a:spLocks noChangeArrowheads="1"/>
          </p:cNvSpPr>
          <p:nvPr/>
        </p:nvSpPr>
        <p:spPr bwMode="auto">
          <a:xfrm>
            <a:off x="817035" y="-14817"/>
            <a:ext cx="11374967" cy="493184"/>
          </a:xfrm>
          <a:prstGeom prst="rect">
            <a:avLst/>
          </a:prstGeom>
          <a:solidFill>
            <a:srgbClr val="80BC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tr-TR" altLang="tr-TR" sz="1867"/>
          </a:p>
        </p:txBody>
      </p:sp>
      <p:sp>
        <p:nvSpPr>
          <p:cNvPr id="262150" name="Google Shape;71;p15"/>
          <p:cNvSpPr txBox="1">
            <a:spLocks noChangeArrowheads="1"/>
          </p:cNvSpPr>
          <p:nvPr/>
        </p:nvSpPr>
        <p:spPr bwMode="auto">
          <a:xfrm>
            <a:off x="817035" y="23286"/>
            <a:ext cx="10771717" cy="42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tr-TR" sz="2400" b="1" dirty="0" smtClean="0">
                <a:solidFill>
                  <a:schemeClr val="bg1"/>
                </a:solidFill>
                <a:latin typeface="Calibri" panose="020F0502020204030204" pitchFamily="34" charset="0"/>
                <a:cs typeface="Calibri" panose="020F0502020204030204" pitchFamily="34" charset="0"/>
              </a:rPr>
              <a:t>BASKETBOL SAHASI – İLK DURUM</a:t>
            </a:r>
            <a:endParaRPr lang="tr-TR" sz="2400" b="1" dirty="0">
              <a:solidFill>
                <a:schemeClr val="bg1"/>
              </a:solidFill>
              <a:latin typeface="Calibri" panose="020F0502020204030204" pitchFamily="34" charset="0"/>
              <a:cs typeface="Calibri" panose="020F0502020204030204" pitchFamily="34" charset="0"/>
            </a:endParaRPr>
          </a:p>
        </p:txBody>
      </p:sp>
      <p:pic>
        <p:nvPicPr>
          <p:cNvPr id="7" name="Resim 6"/>
          <p:cNvPicPr>
            <a:picLocks noChangeAspect="1"/>
          </p:cNvPicPr>
          <p:nvPr/>
        </p:nvPicPr>
        <p:blipFill rotWithShape="1">
          <a:blip r:embed="rId4"/>
          <a:srcRect l="9271" t="17778" r="14063" b="7222"/>
          <a:stretch/>
        </p:blipFill>
        <p:spPr>
          <a:xfrm>
            <a:off x="1529293" y="696384"/>
            <a:ext cx="9347200" cy="5143500"/>
          </a:xfrm>
          <a:prstGeom prst="rect">
            <a:avLst/>
          </a:prstGeom>
        </p:spPr>
      </p:pic>
    </p:spTree>
    <p:extLst>
      <p:ext uri="{BB962C8B-B14F-4D97-AF65-F5344CB8AC3E}">
        <p14:creationId xmlns:p14="http://schemas.microsoft.com/office/powerpoint/2010/main" val="37435969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759</TotalTime>
  <Words>1279</Words>
  <Application>Microsoft Office PowerPoint</Application>
  <PresentationFormat>Geniş ekran</PresentationFormat>
  <Paragraphs>332</Paragraphs>
  <Slides>26</Slides>
  <Notes>24</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26</vt:i4>
      </vt:variant>
    </vt:vector>
  </HeadingPairs>
  <TitlesOfParts>
    <vt:vector size="31" baseType="lpstr">
      <vt:lpstr>Arial</vt:lpstr>
      <vt:lpstr>Calibri</vt:lpstr>
      <vt:lpstr>Calibri Light</vt:lpstr>
      <vt:lpstr>Verdana</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DOPEM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GOkCer OkumuS</dc:creator>
  <cp:lastModifiedBy>Microsoft hesabı</cp:lastModifiedBy>
  <cp:revision>92</cp:revision>
  <dcterms:created xsi:type="dcterms:W3CDTF">2020-12-04T07:50:49Z</dcterms:created>
  <dcterms:modified xsi:type="dcterms:W3CDTF">2021-05-25T10:01:30Z</dcterms:modified>
</cp:coreProperties>
</file>